
<file path=[Content_Types].xml><?xml version="1.0" encoding="utf-8"?>
<Types xmlns="http://schemas.openxmlformats.org/package/2006/content-types">
  <Default Extension="jpeg" ContentType="image/jpeg"/>
  <Default Extension="JPG" ContentType="image/.jpg"/>
  <Default Extension="wav" ContentType="audio/x-wav"/>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4"/>
  </p:handoutMasterIdLst>
  <p:sldIdLst>
    <p:sldId id="256" r:id="rId3"/>
    <p:sldId id="257" r:id="rId5"/>
    <p:sldId id="258" r:id="rId6"/>
    <p:sldId id="260" r:id="rId7"/>
    <p:sldId id="262" r:id="rId8"/>
    <p:sldId id="261" r:id="rId9"/>
    <p:sldId id="259" r:id="rId10"/>
    <p:sldId id="274" r:id="rId11"/>
    <p:sldId id="275" r:id="rId12"/>
    <p:sldId id="276" r:id="rId13"/>
    <p:sldId id="277" r:id="rId14"/>
    <p:sldId id="278" r:id="rId15"/>
    <p:sldId id="265" r:id="rId16"/>
    <p:sldId id="266" r:id="rId17"/>
    <p:sldId id="267" r:id="rId18"/>
    <p:sldId id="268" r:id="rId19"/>
    <p:sldId id="269" r:id="rId20"/>
    <p:sldId id="270" r:id="rId21"/>
    <p:sldId id="271" r:id="rId22"/>
    <p:sldId id="279" r:id="rId23"/>
  </p:sldIdLst>
  <p:sldSz cx="12192000" cy="6858000"/>
  <p:notesSz cx="7103745" cy="10234295"/>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7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60"/>
        <p:guide pos="3870"/>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25.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1-02T21:23:58"/>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9267.14 5642.66,'33'32,"31"17,1-17,0 1,-16-1,15 1,-31-17,15 16,17 1,-32-1,15-16,1 17,0-1,15 0,-15 17,0-33,-33 17,32-1,-15-16,-1-16,-16 16,1-16,-17 17,32-1,-16-16,0 0,-16 0</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1-02T21:23:58"/>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10158.1 5723.66,'-48'0,"-17"16,0 17,17-17,15 16,-32-16,49-16,-16 0,-1 17,17-1,0 0,0-16,-1 0,17 16,-16 0,0-16,0 0,16 17,-49-1,17 0,-1 16,1 1,-17-1,17 1,16-33,16 16,-16 0,-1-16,1 0,16 16,-16 0,-16 1,15-17,1 16,16 0,0-16</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1-02T21:23:58"/>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6367.14 4038.66,'49'32,"-1"-16,1 17,-17-17,1-16,15 32,-15-15,-17-1,0-16,-16 16,16-16,0 16,1 17,15-33,-32 32,16-16,17 0,-33 1,16 15,0-32,0 32,-16-15,16-1,1 0,-17 0,16-16,-16 17,0-1,16-16,0 32,-16-16,16 17,1-1,-1 17,-16-33,0 0,16 0,-16 1,0 15,0-16,0 17,0-17,0 16,0-16,0 17,0-1,0-16,0 1,0-1,0 0,0 0,0 0,0 1,0-1,0 0,0-32,0-33,16 33,0-16,-16 15,0 1,0-16,17 32,-17-16,16-1,-16 1,16 0,-16 0,16 16,0-16,-16-1,17 1,-1 16,-16-16,16 0,0 0,-16-1,16 1,1 16,-1-16,-16 0,16 16,-16-16,16-1,-16 1,16 16,1-16,-1 0,-16 0,32-1,-32 1,17 16,-1-16,0 0,0 0,-16-1,33 1,-17 0,0 0,0-1,0 17,-16-16,17 16,-17-16,16 16,0-16,0 16,-16-16,16-1,1 17,-1 0,0-16,0 16,0-16,17 16,-17 0,0-16,0 16,1-16,-1-1,0 17,0 0,17 0,-17-16,0 16,-16-16,16 16,0 0,1-16,-1 16,0 0,0 0,0 0,1 0,-1-16,0 16,0 0,0-17,1 17,-1 0,0 0,0 0,0 0,1 0,-1 0,0 0,0 0,0 0,1 0,-1 0,-16 17,0-17</inkml:trace>
</inkml:ink>
</file>

<file path=ppt/ink/ink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1-02T21:23:58"/>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15635.1 8785.66,'32'0,"-16"0,33-16,0 16,-33 0,32 0,17 0,-32 0,-1 0,0 0,1 0,-17 0,16 0,1 16,-1 0,-16 1,17-17,-1 16,-15 0,31 0,-32 0,17 1,-17-1,16 0,-15 0,-1-16,0 33,16-1,1 0,-17-32,16 49,17-17,-17 17,17 0,-17-1,17 1,-33-33,33 49,-17-17,1 1,15 0,-15-1,-1-31,-16 15,-16 17,16-33,1 0,15 16,-16 17,0-33,-16 33,17-17,-1-16,0-16,-16 17,0-1,0 0,0-16</inkml:trace>
</inkml:ink>
</file>

<file path=ppt/ink/ink5.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1-02T21:23:58"/>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15521.1 8737.66,'33'0,"15"0,17 0,-16 0,-1-17,17 1,-16 16,16-16,-49 16,32 0,-15-16,-17 0,16-1,1 17,-33-16,48 0,-31 16,-1-16,0 16,0-16,17-1,-1 1,1-16,-17 32,0-16,0-1,17 1,-33-16,16 32,16-16,-32-1,16 1,1 0,-1 0,-16 0,16 16,0 0,-16-17,0 1,16 16,-16-16,17 0,-1 16,-16-17,0 1,16 0,0 16,-16-16,16-17,1 1,-1 0,0 15,-16 1,0-16,0 16,16-17,-16 17,16-16,-16-1,17 17,-17 0,16-33,-16 33,16-16,-16-1,16 17,-16-16,0-1,0 1,16-17,-16 33,17-33,-17 1,0 32,16-1,-16-15,0 16,0 0,0-1,0 1,0 0,0 0,16 0,-16-1,0 17</inkml:trace>
</inkml:ink>
</file>

<file path=ppt/ink/ink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1-02T21:23:58"/>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1296.14 6274.66,'16'0,"0"0,33 32,32-16,0-16,16 17,-32-1,32-16,0 16,-16-16,0 16,-16 0,-16-16,-33 0,16 17,-16-17,1 0,-1 16,0-16,0 0,49 0,16 16,0-16,-16 16,-17-16,17 0,16 0,-32 0,16 0,-1 0,-47 0,-1 0,16 0,-16 0,33 0,16 16,-49-16,33 0,80 17,-15 15,-33-32,48 16,17 0,-65-16,81 17,-48 15,-17-32,32 16,-15-16,-1 16,-32-16,33 17,-66-17,17 16,-16-16,-17 0,17 16,-17-16,1 0,-17 0,0 16,16-16,1 0,15 0,17 16,-32-16,-1 0,33 17,-17-17,-31 0,31 0,1 16,-1-16,1 0,32 16,-16-16,48 16,-32 0,0 1,-32-17,0 16,-17-16,-16 0,0 16,1-16,15 0,-16 0,17 0,-1 0,-32 16,32-16,-15 0,-1 0,16 0,-16 0,33 0,-17 0,1 0,15 16,1-16,-33 17,33-17,-17 16,-16-16,-16 0</inkml:trace>
</inkml:ink>
</file>

<file path=ppt/ink/ink7.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1-02T21:23:58"/>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6821.14 6306.66,'-17'0,"1"0,-49 0,1 16,-17 1,16 31,-32-32,16 1,32-1,-64 16,32 1,-17-17,-15 32,-1-31,1 15,48-32,-16 16,-32 0,48 1,-16-1,16-16,-16 0,-32 32,-49-16,48-16,33 0,-32 0,32 0,-33 0,1 0,-17 0,82 0,-33 0,16 0,0 0,17 0,-33 0,32 0,33 0,-49 0,-16 0,0 0,16 0,0 17,0-17,49 0,-65 0,16 0,49 0,-65 0,49 16,-33-16,-16 16,65-16,-49 16,-16-16,32 0,33 16,-32-16,-1 17,17-17,-1 0,-15 0,31 0,-15 0,-17 0,17 0,-17 16,1-16,31 0,-15 0,0 16,15 0,1-16,0 0,0 0,0 0,-1 0,1 0,-16 0,16 0,-1 0,1 0,0 0,0 16,0-16,-17 0,33 17,-16-17,0 0,0 0,-17 16,17-16,0 0,0 0,-1 16,17-16</inkml:trace>
</inkml:ink>
</file>

<file path=ppt/ink/ink8.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1-02T21:23:58"/>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3353.14 7959.66,'114'16,"-82"-16,163 32,-1 1,0-1,49 1,-16-1,-65 0,-48 1,32-17,-33-16,-32 32,-32-32,15 17,-31-17,32 16,16-16,32 0,0 0,-48 0,32 0,98 0,-65 0,-1 0,-32 0,1 0,-34 0,17 0,33 0,-49 0,-17 0,-32 0,33 0,16 0,-33 0,17 0,-1 0,-15 0,15 0,17 0,-16 0,0 0,48 0,-32 16,-17-16,1 0,-33 16,16-16,-15 0,-17 0</inkml:trace>
</inkml:ink>
</file>

<file path=ppt/ink/ink9.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1-02T21:23:58"/>
    </inkml:context>
    <inkml:brush xml:id="br0">
      <inkml:brushProperty name="width" value="0.05292" units="cm"/>
      <inkml:brushProperty name="height" value="0.05292" units="cm"/>
      <inkml:brushProperty name="color" value="#f80600"/>
      <inkml:brushProperty name="ignorePressure" value="0"/>
    </inkml:brush>
  </inkml:definitions>
  <inkml:trace contextRef="#ctx0" brushRef="#br0">7080.14 7975.66,'-65'0,"0"16,17 0,-50 1,50-17,-33 16,0 0,0 0,-16-16,32 16,16-16,-16 17,1-1,-17-16,-17 16,66-16,-33 16,-48 0,48 1,0-17,33 16,-33-16,0 16,0 0,0-16,17 16,-49 1,32-17,16 16,-16 0,-16-16,17 16,-34 1,66-17,-49 16,-65 0,97-16,-32 16,0 0,-16 17,16-1,-16-16,48 1,17-17,-17 0,17 16,0-16,15 0,-15 16,16-16,-33 16,17-16,16 16,-1-16,1 0,-16 17,16-17,16 0</inkml:trace>
</inkml:ink>
</file>

<file path=ppt/media/>
</file>

<file path=ppt/media/audio1.wav>
</file>

<file path=ppt/media/audio2.wav>
</file>

<file path=ppt/media/audio3.wav>
</file>

<file path=ppt/media/audio4.wav>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524000" y="1322962"/>
            <a:ext cx="9144000" cy="2187001"/>
          </a:xfrm>
        </p:spPr>
        <p:txBody>
          <a:bodyPr anchor="b">
            <a:normAutofit/>
          </a:bodyPr>
          <a:lstStyle>
            <a:lvl1pPr algn="ctr">
              <a:lnSpc>
                <a:spcPct val="130000"/>
              </a:lnSpc>
              <a:defRPr sz="6000">
                <a:effectLst/>
              </a:defRPr>
            </a:lvl1pPr>
          </a:lstStyle>
          <a:p>
            <a:r>
              <a:rPr lang="zh-CN" altLang="en-US" dirty="0"/>
              <a:t>单击此处添加标题</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副标题 2"/>
          <p:cNvSpPr>
            <a:spLocks noGrp="1"/>
          </p:cNvSpPr>
          <p:nvPr>
            <p:ph type="subTitle" idx="1" hasCustomPrompt="1"/>
          </p:nvPr>
        </p:nvSpPr>
        <p:spPr>
          <a:xfrm>
            <a:off x="1524000" y="3602038"/>
            <a:ext cx="9144000" cy="1655762"/>
          </a:xfrm>
        </p:spPr>
        <p:txBody>
          <a:bodyPr>
            <a:normAutofit/>
          </a:bodyPr>
          <a:lstStyle>
            <a:lvl1pPr marL="0" indent="0" algn="ctr">
              <a:buNone/>
              <a:defRPr sz="2400">
                <a:solidFill>
                  <a:schemeClr val="tx1">
                    <a:lumMod val="75000"/>
                    <a:lumOff val="25000"/>
                  </a:schemeClr>
                </a:solidFill>
                <a:effectLst/>
                <a:latin typeface="+mn-ea"/>
                <a:ea typeface="+mn-ea"/>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单击此处添加副标题</a:t>
            </a:r>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nvPr>
        </p:nvSpPr>
        <p:spPr>
          <a:xfrm>
            <a:off x="838200" y="551543"/>
            <a:ext cx="10515600" cy="5558971"/>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chor="ctr" anchorCtr="0">
            <a:normAutofit/>
          </a:bodyPr>
          <a:lstStyle>
            <a:lvl1pPr>
              <a:defRPr sz="4400" b="0">
                <a:effectLst/>
              </a:defRPr>
            </a:lvl1pPr>
          </a:lstStyle>
          <a:p>
            <a:r>
              <a:rPr lang="zh-CN" altLang="en-US" dirty="0"/>
              <a:t>单击此处编辑母版标题样式</a:t>
            </a:r>
            <a:endParaRPr lang="zh-CN" altLang="en-US" dirty="0"/>
          </a:p>
        </p:txBody>
      </p:sp>
      <p:sp>
        <p:nvSpPr>
          <p:cNvPr id="3" name="内容占位符 2"/>
          <p:cNvSpPr>
            <a:spLocks noGrp="1"/>
          </p:cNvSpPr>
          <p:nvPr>
            <p:ph idx="1"/>
          </p:nvPr>
        </p:nvSpPr>
        <p:spPr>
          <a:xfrm>
            <a:off x="647700" y="1825625"/>
            <a:ext cx="10515600" cy="4351338"/>
          </a:xfrm>
        </p:spPr>
        <p:txBody>
          <a:bodyPr>
            <a:normAutofit/>
          </a:bodyPr>
          <a:lstStyle>
            <a:lvl1pPr>
              <a:defRPr sz="2800">
                <a:solidFill>
                  <a:schemeClr val="tx1">
                    <a:lumMod val="75000"/>
                    <a:lumOff val="25000"/>
                  </a:schemeClr>
                </a:solidFill>
              </a:defRPr>
            </a:lvl1pPr>
            <a:lvl2pPr>
              <a:defRPr sz="2400">
                <a:solidFill>
                  <a:schemeClr val="tx1">
                    <a:lumMod val="75000"/>
                    <a:lumOff val="25000"/>
                  </a:schemeClr>
                </a:solidFill>
              </a:defRPr>
            </a:lvl2pPr>
            <a:lvl3pPr>
              <a:defRPr sz="2000">
                <a:solidFill>
                  <a:schemeClr val="tx1">
                    <a:lumMod val="75000"/>
                    <a:lumOff val="25000"/>
                  </a:schemeClr>
                </a:solidFill>
              </a:defRPr>
            </a:lvl3pPr>
            <a:lvl4pPr>
              <a:defRPr sz="1800">
                <a:solidFill>
                  <a:schemeClr val="tx1">
                    <a:lumMod val="75000"/>
                    <a:lumOff val="25000"/>
                  </a:schemeClr>
                </a:solidFill>
              </a:defRPr>
            </a:lvl4pPr>
            <a:lvl5pPr>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49" y="469127"/>
            <a:ext cx="10307927" cy="4093347"/>
          </a:xfrm>
        </p:spPr>
        <p:txBody>
          <a:bodyPr anchor="b">
            <a:normAutofit/>
          </a:bodyPr>
          <a:lstStyle>
            <a:lvl1pPr>
              <a:defRPr sz="6000">
                <a:effectLst/>
              </a:defRPr>
            </a:lvl1p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1850" y="4610028"/>
            <a:ext cx="10307926" cy="647555"/>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47700" y="258445"/>
            <a:ext cx="10515600" cy="1325563"/>
          </a:xfrm>
        </p:spPr>
        <p:txBody>
          <a:bodyPr>
            <a:normAutofit/>
          </a:bodyPr>
          <a:lstStyle>
            <a:lvl1pPr>
              <a:defRPr sz="4400" b="0" i="0">
                <a:effectLst/>
              </a:defRPr>
            </a:lvl1pPr>
          </a:lstStyle>
          <a:p>
            <a:r>
              <a:rPr lang="zh-CN" altLang="en-US" dirty="0"/>
              <a:t>单击此处编辑母版标题样式</a:t>
            </a:r>
            <a:endParaRPr lang="zh-CN" altLang="en-US" dirty="0"/>
          </a:p>
        </p:txBody>
      </p:sp>
      <p:sp>
        <p:nvSpPr>
          <p:cNvPr id="3" name="内容占位符 2"/>
          <p:cNvSpPr>
            <a:spLocks noGrp="1"/>
          </p:cNvSpPr>
          <p:nvPr>
            <p:ph sz="half" idx="1"/>
          </p:nvPr>
        </p:nvSpPr>
        <p:spPr>
          <a:xfrm>
            <a:off x="647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内容占位符 3"/>
          <p:cNvSpPr>
            <a:spLocks noGrp="1"/>
          </p:cNvSpPr>
          <p:nvPr>
            <p:ph sz="half" idx="2"/>
          </p:nvPr>
        </p:nvSpPr>
        <p:spPr>
          <a:xfrm>
            <a:off x="5981700" y="1825625"/>
            <a:ext cx="5181600" cy="4351338"/>
          </a:xfrm>
        </p:spPr>
        <p:txBody>
          <a:bodyPr>
            <a:normAutofit/>
          </a:bodyPr>
          <a:lstStyle>
            <a:lvl1pPr>
              <a:lnSpc>
                <a:spcPct val="90000"/>
              </a:lnSpc>
              <a:defRPr sz="2800">
                <a:solidFill>
                  <a:schemeClr val="tx1">
                    <a:lumMod val="75000"/>
                    <a:lumOff val="25000"/>
                  </a:schemeClr>
                </a:solidFill>
              </a:defRPr>
            </a:lvl1pPr>
            <a:lvl2pPr>
              <a:lnSpc>
                <a:spcPct val="90000"/>
              </a:lnSpc>
              <a:defRPr sz="2400">
                <a:solidFill>
                  <a:schemeClr val="tx1">
                    <a:lumMod val="75000"/>
                    <a:lumOff val="25000"/>
                  </a:schemeClr>
                </a:solidFill>
              </a:defRPr>
            </a:lvl2pPr>
            <a:lvl3pPr>
              <a:lnSpc>
                <a:spcPct val="90000"/>
              </a:lnSpc>
              <a:defRPr sz="2000">
                <a:solidFill>
                  <a:schemeClr val="tx1">
                    <a:lumMod val="75000"/>
                    <a:lumOff val="25000"/>
                  </a:schemeClr>
                </a:solidFill>
              </a:defRPr>
            </a:lvl3pPr>
            <a:lvl4pPr>
              <a:lnSpc>
                <a:spcPct val="90000"/>
              </a:lnSpc>
              <a:defRPr sz="1800">
                <a:solidFill>
                  <a:schemeClr val="tx1">
                    <a:lumMod val="75000"/>
                    <a:lumOff val="25000"/>
                  </a:schemeClr>
                </a:solidFill>
              </a:defRPr>
            </a:lvl4pPr>
            <a:lvl5pPr>
              <a:lnSpc>
                <a:spcPct val="90000"/>
              </a:lnSpc>
              <a:defRPr sz="18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9788" y="1744961"/>
            <a:ext cx="5157787"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4" name="内容占位符 3"/>
          <p:cNvSpPr>
            <a:spLocks noGrp="1"/>
          </p:cNvSpPr>
          <p:nvPr>
            <p:ph sz="half" idx="2"/>
          </p:nvPr>
        </p:nvSpPr>
        <p:spPr>
          <a:xfrm>
            <a:off x="839788" y="2615609"/>
            <a:ext cx="5157787"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文本占位符 4"/>
          <p:cNvSpPr>
            <a:spLocks noGrp="1"/>
          </p:cNvSpPr>
          <p:nvPr>
            <p:ph type="body" sz="quarter" idx="3"/>
          </p:nvPr>
        </p:nvSpPr>
        <p:spPr>
          <a:xfrm>
            <a:off x="6172200" y="1744961"/>
            <a:ext cx="5183188" cy="823912"/>
          </a:xfrm>
        </p:spPr>
        <p:txBody>
          <a:bodyPr anchor="b">
            <a:norm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单击此处编辑母版文本样式</a:t>
            </a:r>
            <a:endParaRPr lang="zh-CN" altLang="en-US" dirty="0"/>
          </a:p>
        </p:txBody>
      </p:sp>
      <p:sp>
        <p:nvSpPr>
          <p:cNvPr id="6" name="内容占位符 5"/>
          <p:cNvSpPr>
            <a:spLocks noGrp="1"/>
          </p:cNvSpPr>
          <p:nvPr>
            <p:ph sz="quarter" idx="4"/>
          </p:nvPr>
        </p:nvSpPr>
        <p:spPr>
          <a:xfrm>
            <a:off x="6172200" y="2615609"/>
            <a:ext cx="5183188" cy="3574054"/>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7" name="日期占位符 6"/>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2766219"/>
            <a:ext cx="10515600" cy="1325563"/>
          </a:xfrm>
        </p:spPr>
        <p:txBody>
          <a:bodyPr>
            <a:normAutofit/>
          </a:bodyPr>
          <a:lstStyle>
            <a:lvl1pPr algn="ctr">
              <a:defRPr sz="4400" b="0">
                <a:effectLst/>
              </a:defRPr>
            </a:lvl1pPr>
          </a:lstStyle>
          <a:p>
            <a:r>
              <a:rPr lang="zh-CN" altLang="en-US" dirty="0"/>
              <a:t>单击此处编辑母版标题样式</a:t>
            </a:r>
            <a:endParaRPr lang="zh-CN" altLang="en-US" dirty="0"/>
          </a:p>
        </p:txBody>
      </p:sp>
      <p:sp>
        <p:nvSpPr>
          <p:cNvPr id="3" name="日期占位符 2"/>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46747" y="127000"/>
            <a:ext cx="4165200" cy="1600200"/>
          </a:xfrm>
        </p:spPr>
        <p:txBody>
          <a:bodyPr anchor="ctr" anchorCtr="0">
            <a:normAutofit/>
          </a:bodyPr>
          <a:lstStyle>
            <a:lvl1pPr>
              <a:defRPr sz="3200" b="0">
                <a:effectLst/>
              </a:defRPr>
            </a:lvl1pPr>
          </a:lstStyle>
          <a:p>
            <a:r>
              <a:rPr lang="zh-CN" altLang="en-US" dirty="0"/>
              <a:t>单击此处编辑标题</a:t>
            </a:r>
            <a:endParaRPr lang="zh-CN" altLang="en-US" dirty="0"/>
          </a:p>
        </p:txBody>
      </p:sp>
      <p:sp>
        <p:nvSpPr>
          <p:cNvPr id="3" name="图片占位符 2"/>
          <p:cNvSpPr>
            <a:spLocks noGrp="1" noChangeAspect="1"/>
          </p:cNvSpPr>
          <p:nvPr>
            <p:ph type="pic" idx="1"/>
          </p:nvPr>
        </p:nvSpPr>
        <p:spPr>
          <a:xfrm>
            <a:off x="5184000" y="766354"/>
            <a:ext cx="5817375" cy="50944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dirty="0"/>
          </a:p>
        </p:txBody>
      </p:sp>
      <p:sp>
        <p:nvSpPr>
          <p:cNvPr id="4" name="文本占位符 3"/>
          <p:cNvSpPr>
            <a:spLocks noGrp="1"/>
          </p:cNvSpPr>
          <p:nvPr>
            <p:ph type="body" sz="half" idx="2"/>
          </p:nvPr>
        </p:nvSpPr>
        <p:spPr>
          <a:xfrm>
            <a:off x="651827" y="2057400"/>
            <a:ext cx="4165200" cy="3811588"/>
          </a:xfrm>
        </p:spPr>
        <p:txBody>
          <a:bodyPr>
            <a:normAutofit/>
          </a:bodyPr>
          <a:lstStyle>
            <a:lvl1pPr marL="0" indent="0">
              <a:lnSpc>
                <a:spcPct val="150000"/>
              </a:lnSpc>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dirty="0"/>
              <a:t>单击此处编辑母版文本样式</a:t>
            </a:r>
            <a:endParaRPr lang="zh-CN" altLang="en-US" dirty="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nvPr>
        </p:nvSpPr>
        <p:spPr/>
        <p:txBody>
          <a:bodyPr/>
          <a:lstStyle/>
          <a:p>
            <a:endParaRPr lang="zh-CN" altLang="en-US" dirty="0"/>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4" y="365125"/>
            <a:ext cx="1529316" cy="5811838"/>
          </a:xfrm>
        </p:spPr>
        <p:txBody>
          <a:bodyPr vert="eaVert">
            <a:normAutofit/>
          </a:bodyPr>
          <a:lstStyle>
            <a:lvl1pPr>
              <a:defRPr sz="4400"/>
            </a:lvl1pPr>
          </a:lstStyle>
          <a:p>
            <a:r>
              <a:rPr lang="zh-CN" altLang="en-US" dirty="0"/>
              <a:t>单击此处编辑母版标题样式</a:t>
            </a:r>
            <a:endParaRPr lang="zh-CN" altLang="en-US" dirty="0"/>
          </a:p>
        </p:txBody>
      </p:sp>
      <p:sp>
        <p:nvSpPr>
          <p:cNvPr id="3" name="竖排文字占位符 2"/>
          <p:cNvSpPr>
            <a:spLocks noGrp="1"/>
          </p:cNvSpPr>
          <p:nvPr>
            <p:ph type="body" orient="vert" idx="1"/>
          </p:nvPr>
        </p:nvSpPr>
        <p:spPr>
          <a:xfrm>
            <a:off x="838200" y="365125"/>
            <a:ext cx="8879958" cy="5811838"/>
          </a:xfrm>
        </p:spPr>
        <p:txBody>
          <a:bodyPr vert="eaVert"/>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tags" Target="../tags/tag2.xml"/></Relationships>
</file>

<file path=ppt/slides/_rels/slide11.xml.rels><?xml version="1.0" encoding="UTF-8" standalone="yes"?>
<Relationships xmlns="http://schemas.openxmlformats.org/package/2006/relationships"><Relationship Id="rId9" Type="http://schemas.openxmlformats.org/officeDocument/2006/relationships/audio" Target="../media/audio3.wav"/><Relationship Id="rId8" Type="http://schemas.openxmlformats.org/officeDocument/2006/relationships/tags" Target="../tags/tag5.xml"/><Relationship Id="rId7" Type="http://schemas.openxmlformats.org/officeDocument/2006/relationships/tags" Target="../tags/tag4.xml"/><Relationship Id="rId6" Type="http://schemas.openxmlformats.org/officeDocument/2006/relationships/tags" Target="../tags/tag3.xml"/><Relationship Id="rId5" Type="http://schemas.microsoft.com/office/2007/relationships/media" Target="../media/audio2.wav"/><Relationship Id="rId4" Type="http://schemas.openxmlformats.org/officeDocument/2006/relationships/audio" Target="../media/audio2.wav"/><Relationship Id="rId3" Type="http://schemas.openxmlformats.org/officeDocument/2006/relationships/image" Target="../media/image11.png"/><Relationship Id="rId2" Type="http://schemas.microsoft.com/office/2007/relationships/media" Target="../media/audio1.wav"/><Relationship Id="rId13" Type="http://schemas.openxmlformats.org/officeDocument/2006/relationships/slideLayout" Target="../slideLayouts/slideLayout7.xml"/><Relationship Id="rId12" Type="http://schemas.microsoft.com/office/2007/relationships/media" Target="../media/audio4.wav"/><Relationship Id="rId11" Type="http://schemas.openxmlformats.org/officeDocument/2006/relationships/audio" Target="../media/audio4.wav"/><Relationship Id="rId10" Type="http://schemas.microsoft.com/office/2007/relationships/media" Target="../media/audio3.wav"/><Relationship Id="rId1" Type="http://schemas.openxmlformats.org/officeDocument/2006/relationships/audio" Target="../media/audio1.wav"/></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2.png"/><Relationship Id="rId1" Type="http://schemas.openxmlformats.org/officeDocument/2006/relationships/tags" Target="../tags/tag6.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image" Target="../media/image13.png"/><Relationship Id="rId1" Type="http://schemas.openxmlformats.org/officeDocument/2006/relationships/tags" Target="../tags/tag8.xml"/></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image" Target="../media/image14.png"/><Relationship Id="rId1" Type="http://schemas.openxmlformats.org/officeDocument/2006/relationships/tags" Target="../tags/tag11.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image" Target="../media/image15.png"/><Relationship Id="rId1" Type="http://schemas.openxmlformats.org/officeDocument/2006/relationships/tags" Target="../tags/tag14.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8.xml"/><Relationship Id="rId2" Type="http://schemas.openxmlformats.org/officeDocument/2006/relationships/image" Target="../media/image15.png"/><Relationship Id="rId1" Type="http://schemas.openxmlformats.org/officeDocument/2006/relationships/tags" Target="../tags/tag17.xml"/></Relationships>
</file>

<file path=ppt/slides/_rels/slide18.xml.rels><?xml version="1.0" encoding="UTF-8" standalone="yes"?>
<Relationships xmlns="http://schemas.openxmlformats.org/package/2006/relationships"><Relationship Id="rId9" Type="http://schemas.openxmlformats.org/officeDocument/2006/relationships/customXml" Target="../ink/ink4.xml"/><Relationship Id="rId8" Type="http://schemas.openxmlformats.org/officeDocument/2006/relationships/image" Target="../media/image18.png"/><Relationship Id="rId7" Type="http://schemas.openxmlformats.org/officeDocument/2006/relationships/customXml" Target="../ink/ink3.xml"/><Relationship Id="rId6" Type="http://schemas.openxmlformats.org/officeDocument/2006/relationships/image" Target="../media/image17.png"/><Relationship Id="rId5" Type="http://schemas.openxmlformats.org/officeDocument/2006/relationships/customXml" Target="../ink/ink2.xml"/><Relationship Id="rId4" Type="http://schemas.openxmlformats.org/officeDocument/2006/relationships/image" Target="../media/image16.png"/><Relationship Id="rId3" Type="http://schemas.openxmlformats.org/officeDocument/2006/relationships/customXml" Target="../ink/ink1.xml"/><Relationship Id="rId23" Type="http://schemas.openxmlformats.org/officeDocument/2006/relationships/slideLayout" Target="../slideLayouts/slideLayout2.xml"/><Relationship Id="rId22" Type="http://schemas.openxmlformats.org/officeDocument/2006/relationships/tags" Target="../tags/tag21.xml"/><Relationship Id="rId21" Type="http://schemas.openxmlformats.org/officeDocument/2006/relationships/tags" Target="../tags/tag20.xml"/><Relationship Id="rId20" Type="http://schemas.openxmlformats.org/officeDocument/2006/relationships/image" Target="../media/image24.png"/><Relationship Id="rId2" Type="http://schemas.openxmlformats.org/officeDocument/2006/relationships/image" Target="../media/image15.png"/><Relationship Id="rId19" Type="http://schemas.openxmlformats.org/officeDocument/2006/relationships/customXml" Target="../ink/ink9.xml"/><Relationship Id="rId18" Type="http://schemas.openxmlformats.org/officeDocument/2006/relationships/image" Target="../media/image23.png"/><Relationship Id="rId17" Type="http://schemas.openxmlformats.org/officeDocument/2006/relationships/customXml" Target="../ink/ink8.xml"/><Relationship Id="rId16" Type="http://schemas.openxmlformats.org/officeDocument/2006/relationships/image" Target="../media/image22.png"/><Relationship Id="rId15" Type="http://schemas.openxmlformats.org/officeDocument/2006/relationships/customXml" Target="../ink/ink7.xml"/><Relationship Id="rId14" Type="http://schemas.openxmlformats.org/officeDocument/2006/relationships/image" Target="../media/image21.png"/><Relationship Id="rId13" Type="http://schemas.openxmlformats.org/officeDocument/2006/relationships/customXml" Target="../ink/ink6.xml"/><Relationship Id="rId12" Type="http://schemas.openxmlformats.org/officeDocument/2006/relationships/image" Target="../media/image20.png"/><Relationship Id="rId11" Type="http://schemas.openxmlformats.org/officeDocument/2006/relationships/customXml" Target="../ink/ink5.xml"/><Relationship Id="rId10" Type="http://schemas.openxmlformats.org/officeDocument/2006/relationships/image" Target="../media/image19.png"/><Relationship Id="rId1" Type="http://schemas.openxmlformats.org/officeDocument/2006/relationships/tags" Target="../tags/tag19.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3.xml"/><Relationship Id="rId1" Type="http://schemas.openxmlformats.org/officeDocument/2006/relationships/tags" Target="../tags/tag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2.png"/><Relationship Id="rId2" Type="http://schemas.microsoft.com/office/2007/relationships/media" Target="../media/media1.mp4"/><Relationship Id="rId1" Type="http://schemas.openxmlformats.org/officeDocument/2006/relationships/video" Target="../media/media1.mp4"/></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image" Target="../media/image7.png"/><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tags" Target="../tags/tag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41705" y="1653540"/>
            <a:ext cx="10035540" cy="3415030"/>
          </a:xfrm>
          <a:prstGeom prst="rect">
            <a:avLst/>
          </a:prstGeom>
          <a:noFill/>
        </p:spPr>
        <p:txBody>
          <a:bodyPr wrap="square" rtlCol="0">
            <a:spAutoFit/>
          </a:bodyPr>
          <a:p>
            <a:pPr algn="ctr"/>
            <a:r>
              <a:rPr lang="zh-CN" altLang="en-US" sz="5400" b="1"/>
              <a:t>基于嘴唇信号的</a:t>
            </a:r>
            <a:r>
              <a:rPr lang="zh-CN" altLang="en-US" sz="5400" b="1">
                <a:sym typeface="+mn-ea"/>
              </a:rPr>
              <a:t>Signal Protocol群聊设计改进方案</a:t>
            </a:r>
            <a:endParaRPr lang="zh-CN" altLang="en-US" sz="5400" b="1">
              <a:sym typeface="+mn-ea"/>
            </a:endParaRPr>
          </a:p>
          <a:p>
            <a:pPr algn="ctr"/>
            <a:endParaRPr lang="zh-CN" altLang="en-US" sz="5400" b="1"/>
          </a:p>
          <a:p>
            <a:pPr algn="ctr"/>
            <a:endParaRPr lang="en-US" altLang="zh-CN" sz="5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575310" y="372745"/>
            <a:ext cx="2531110" cy="460375"/>
          </a:xfrm>
          <a:prstGeom prst="rect">
            <a:avLst/>
          </a:prstGeom>
          <a:noFill/>
        </p:spPr>
        <p:txBody>
          <a:bodyPr wrap="square" rtlCol="0">
            <a:spAutoFit/>
          </a:bodyPr>
          <a:p>
            <a:r>
              <a:rPr lang="zh-CN" altLang="en-US" sz="2400" b="1"/>
              <a:t>二次加密演示</a:t>
            </a:r>
            <a:endParaRPr lang="zh-CN" altLang="en-US" sz="2400" b="1"/>
          </a:p>
        </p:txBody>
      </p:sp>
      <p:sp>
        <p:nvSpPr>
          <p:cNvPr id="2" name="文本框 1"/>
          <p:cNvSpPr txBox="1"/>
          <p:nvPr/>
        </p:nvSpPr>
        <p:spPr>
          <a:xfrm>
            <a:off x="374650" y="1473200"/>
            <a:ext cx="2932430" cy="3138170"/>
          </a:xfrm>
          <a:prstGeom prst="rect">
            <a:avLst/>
          </a:prstGeom>
          <a:noFill/>
        </p:spPr>
        <p:txBody>
          <a:bodyPr wrap="square" rtlCol="0">
            <a:spAutoFit/>
          </a:bodyPr>
          <a:p>
            <a:r>
              <a:rPr lang="en-US" altLang="zh-CN"/>
              <a:t>3.</a:t>
            </a:r>
            <a:r>
              <a:rPr lang="zh-CN" altLang="en-US">
                <a:sym typeface="+mn-ea"/>
              </a:rPr>
              <a:t>使用</a:t>
            </a:r>
            <a:r>
              <a:rPr lang="en-US" altLang="zh-CN">
                <a:sym typeface="+mn-ea"/>
              </a:rPr>
              <a:t>AES</a:t>
            </a:r>
            <a:r>
              <a:rPr lang="zh-CN" altLang="en-US">
                <a:sym typeface="+mn-ea"/>
              </a:rPr>
              <a:t>算法进行加密，并分别用正确和错误的</a:t>
            </a:r>
            <a:r>
              <a:rPr lang="en-US" altLang="zh-CN">
                <a:sym typeface="+mn-ea"/>
              </a:rPr>
              <a:t>key</a:t>
            </a:r>
            <a:r>
              <a:rPr lang="zh-CN" altLang="en-US">
                <a:sym typeface="+mn-ea"/>
              </a:rPr>
              <a:t>进行</a:t>
            </a:r>
            <a:r>
              <a:rPr lang="zh-CN" altLang="en-US">
                <a:sym typeface="+mn-ea"/>
              </a:rPr>
              <a:t>解密。</a:t>
            </a:r>
            <a:endParaRPr lang="zh-CN" altLang="en-US">
              <a:sym typeface="+mn-ea"/>
            </a:endParaRPr>
          </a:p>
          <a:p>
            <a:endParaRPr lang="zh-CN" altLang="en-US">
              <a:sym typeface="+mn-ea"/>
            </a:endParaRPr>
          </a:p>
          <a:p>
            <a:r>
              <a:rPr lang="zh-CN" altLang="en-US">
                <a:sym typeface="+mn-ea"/>
              </a:rPr>
              <a:t>AES（Advanced Encryption Standard，高级加密标准）是一种对称密钥加密算法，</a:t>
            </a:r>
            <a:r>
              <a:rPr lang="zh-CN" altLang="en-US">
                <a:sym typeface="+mn-ea"/>
              </a:rPr>
              <a:t>包括四个主要操作，字节替代、行移位、列混淆和轮密钥加。这些操作的组合形成了一个AES加密轮。</a:t>
            </a:r>
            <a:endParaRPr lang="zh-CN" altLang="en-US">
              <a:sym typeface="+mn-ea"/>
            </a:endParaRPr>
          </a:p>
        </p:txBody>
      </p:sp>
      <p:pic>
        <p:nvPicPr>
          <p:cNvPr id="5" name="图片 4"/>
          <p:cNvPicPr>
            <a:picLocks noChangeAspect="1"/>
          </p:cNvPicPr>
          <p:nvPr>
            <p:custDataLst>
              <p:tags r:id="rId1"/>
            </p:custDataLst>
          </p:nvPr>
        </p:nvPicPr>
        <p:blipFill>
          <a:blip r:embed="rId2"/>
          <a:stretch>
            <a:fillRect/>
          </a:stretch>
        </p:blipFill>
        <p:spPr>
          <a:xfrm>
            <a:off x="4603750" y="372745"/>
            <a:ext cx="6934200" cy="6172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575310" y="372745"/>
            <a:ext cx="2531110" cy="460375"/>
          </a:xfrm>
          <a:prstGeom prst="rect">
            <a:avLst/>
          </a:prstGeom>
          <a:noFill/>
        </p:spPr>
        <p:txBody>
          <a:bodyPr wrap="square" rtlCol="0">
            <a:spAutoFit/>
          </a:bodyPr>
          <a:p>
            <a:r>
              <a:rPr lang="zh-CN" altLang="en-US" sz="2400" b="1"/>
              <a:t>二次加密演示</a:t>
            </a:r>
            <a:endParaRPr lang="zh-CN" altLang="en-US" sz="2400" b="1"/>
          </a:p>
        </p:txBody>
      </p:sp>
      <p:sp>
        <p:nvSpPr>
          <p:cNvPr id="2" name="文本框 1"/>
          <p:cNvSpPr txBox="1"/>
          <p:nvPr/>
        </p:nvSpPr>
        <p:spPr>
          <a:xfrm>
            <a:off x="374650" y="1473200"/>
            <a:ext cx="2932430" cy="368300"/>
          </a:xfrm>
          <a:prstGeom prst="rect">
            <a:avLst/>
          </a:prstGeom>
          <a:noFill/>
        </p:spPr>
        <p:txBody>
          <a:bodyPr wrap="square" rtlCol="0">
            <a:spAutoFit/>
          </a:bodyPr>
          <a:p>
            <a:r>
              <a:rPr lang="en-US" altLang="zh-CN">
                <a:sym typeface="+mn-ea"/>
              </a:rPr>
              <a:t>4.</a:t>
            </a:r>
            <a:r>
              <a:rPr lang="zh-CN" altLang="en-US">
                <a:sym typeface="+mn-ea"/>
              </a:rPr>
              <a:t>语音</a:t>
            </a:r>
            <a:r>
              <a:rPr lang="zh-CN" altLang="en-US">
                <a:sym typeface="+mn-ea"/>
              </a:rPr>
              <a:t>展示</a:t>
            </a:r>
            <a:endParaRPr lang="zh-CN" altLang="en-US">
              <a:sym typeface="+mn-ea"/>
            </a:endParaRPr>
          </a:p>
        </p:txBody>
      </p:sp>
      <p:pic>
        <p:nvPicPr>
          <p:cNvPr id="4" name="tii">
            <a:hlinkClick r:id="" action="ppaction://media"/>
          </p:cNvPr>
          <p:cNvPicPr/>
          <p:nvPr>
            <a:audioFile r:link="rId1"/>
            <p:extLst>
              <p:ext uri="{DAA4B4D4-6D71-4841-9C94-3DE7FCFB9230}">
                <p14:media xmlns:p14="http://schemas.microsoft.com/office/powerpoint/2010/main" r:embed="rId2"/>
              </p:ext>
            </p:extLst>
          </p:nvPr>
        </p:nvPicPr>
        <p:blipFill>
          <a:blip r:embed="rId3"/>
          <a:stretch>
            <a:fillRect/>
          </a:stretch>
        </p:blipFill>
        <p:spPr>
          <a:xfrm>
            <a:off x="4022725" y="2019300"/>
            <a:ext cx="495300" cy="495300"/>
          </a:xfrm>
          <a:prstGeom prst="rect">
            <a:avLst/>
          </a:prstGeom>
        </p:spPr>
      </p:pic>
      <p:sp>
        <p:nvSpPr>
          <p:cNvPr id="6" name="文本框 5"/>
          <p:cNvSpPr txBox="1"/>
          <p:nvPr/>
        </p:nvSpPr>
        <p:spPr>
          <a:xfrm>
            <a:off x="2808605" y="2146300"/>
            <a:ext cx="1018540" cy="368300"/>
          </a:xfrm>
          <a:prstGeom prst="rect">
            <a:avLst/>
          </a:prstGeom>
          <a:noFill/>
        </p:spPr>
        <p:txBody>
          <a:bodyPr wrap="square" rtlCol="0">
            <a:spAutoFit/>
          </a:bodyPr>
          <a:p>
            <a:r>
              <a:rPr lang="zh-CN" altLang="en-US"/>
              <a:t>原</a:t>
            </a:r>
            <a:r>
              <a:rPr lang="zh-CN" altLang="en-US"/>
              <a:t>声</a:t>
            </a:r>
            <a:endParaRPr lang="zh-CN" altLang="en-US"/>
          </a:p>
        </p:txBody>
      </p:sp>
      <p:pic>
        <p:nvPicPr>
          <p:cNvPr id="7" name="encrypted_audio">
            <a:hlinkClick r:id="" action="ppaction://media"/>
          </p:cNvPr>
          <p:cNvPicPr/>
          <p:nvPr>
            <a:audioFile r:link="rId4"/>
            <p:extLst>
              <p:ext uri="{DAA4B4D4-6D71-4841-9C94-3DE7FCFB9230}">
                <p14:media xmlns:p14="http://schemas.microsoft.com/office/powerpoint/2010/main" r:embed="rId5"/>
              </p:ext>
            </p:extLst>
          </p:nvPr>
        </p:nvPicPr>
        <p:blipFill>
          <a:blip r:embed="rId3"/>
          <a:stretch>
            <a:fillRect/>
          </a:stretch>
        </p:blipFill>
        <p:spPr>
          <a:xfrm>
            <a:off x="8570595" y="2019300"/>
            <a:ext cx="495300" cy="495300"/>
          </a:xfrm>
          <a:prstGeom prst="rect">
            <a:avLst/>
          </a:prstGeom>
        </p:spPr>
      </p:pic>
      <p:sp>
        <p:nvSpPr>
          <p:cNvPr id="8" name="文本框 7"/>
          <p:cNvSpPr txBox="1"/>
          <p:nvPr>
            <p:custDataLst>
              <p:tags r:id="rId6"/>
            </p:custDataLst>
          </p:nvPr>
        </p:nvSpPr>
        <p:spPr>
          <a:xfrm>
            <a:off x="6988810" y="2146300"/>
            <a:ext cx="1336675" cy="368300"/>
          </a:xfrm>
          <a:prstGeom prst="rect">
            <a:avLst/>
          </a:prstGeom>
          <a:noFill/>
        </p:spPr>
        <p:txBody>
          <a:bodyPr wrap="square" rtlCol="0">
            <a:spAutoFit/>
          </a:bodyPr>
          <a:p>
            <a:r>
              <a:rPr lang="zh-CN" altLang="en-US"/>
              <a:t>加密</a:t>
            </a:r>
            <a:endParaRPr lang="zh-CN" altLang="en-US"/>
          </a:p>
        </p:txBody>
      </p:sp>
      <p:sp>
        <p:nvSpPr>
          <p:cNvPr id="9" name="文本框 8"/>
          <p:cNvSpPr txBox="1"/>
          <p:nvPr>
            <p:custDataLst>
              <p:tags r:id="rId7"/>
            </p:custDataLst>
          </p:nvPr>
        </p:nvSpPr>
        <p:spPr>
          <a:xfrm>
            <a:off x="2613025" y="3827780"/>
            <a:ext cx="1214120" cy="368300"/>
          </a:xfrm>
          <a:prstGeom prst="rect">
            <a:avLst/>
          </a:prstGeom>
          <a:noFill/>
        </p:spPr>
        <p:txBody>
          <a:bodyPr wrap="square" rtlCol="0">
            <a:spAutoFit/>
          </a:bodyPr>
          <a:p>
            <a:r>
              <a:rPr lang="zh-CN" altLang="en-US"/>
              <a:t>正确</a:t>
            </a:r>
            <a:r>
              <a:rPr lang="zh-CN" altLang="en-US"/>
              <a:t>解密</a:t>
            </a:r>
            <a:endParaRPr lang="zh-CN" altLang="en-US"/>
          </a:p>
        </p:txBody>
      </p:sp>
      <p:sp>
        <p:nvSpPr>
          <p:cNvPr id="10" name="文本框 9"/>
          <p:cNvSpPr txBox="1"/>
          <p:nvPr>
            <p:custDataLst>
              <p:tags r:id="rId8"/>
            </p:custDataLst>
          </p:nvPr>
        </p:nvSpPr>
        <p:spPr>
          <a:xfrm>
            <a:off x="6988810" y="3827780"/>
            <a:ext cx="1162685" cy="368300"/>
          </a:xfrm>
          <a:prstGeom prst="rect">
            <a:avLst/>
          </a:prstGeom>
          <a:noFill/>
        </p:spPr>
        <p:txBody>
          <a:bodyPr wrap="square" rtlCol="0">
            <a:spAutoFit/>
          </a:bodyPr>
          <a:p>
            <a:r>
              <a:rPr lang="zh-CN" altLang="en-US"/>
              <a:t>错误</a:t>
            </a:r>
            <a:r>
              <a:rPr lang="zh-CN" altLang="en-US"/>
              <a:t>解密</a:t>
            </a:r>
            <a:endParaRPr lang="zh-CN" altLang="en-US"/>
          </a:p>
        </p:txBody>
      </p:sp>
      <p:pic>
        <p:nvPicPr>
          <p:cNvPr id="11" name="decrypted_audio">
            <a:hlinkClick r:id="" action="ppaction://media"/>
          </p:cNvPr>
          <p:cNvPicPr/>
          <p:nvPr>
            <a:audioFile r:link="rId9"/>
            <p:extLst>
              <p:ext uri="{DAA4B4D4-6D71-4841-9C94-3DE7FCFB9230}">
                <p14:media xmlns:p14="http://schemas.microsoft.com/office/powerpoint/2010/main" r:embed="rId10"/>
              </p:ext>
            </p:extLst>
          </p:nvPr>
        </p:nvPicPr>
        <p:blipFill>
          <a:blip r:embed="rId3"/>
          <a:stretch>
            <a:fillRect/>
          </a:stretch>
        </p:blipFill>
        <p:spPr>
          <a:xfrm>
            <a:off x="4062095" y="3700780"/>
            <a:ext cx="495300" cy="495300"/>
          </a:xfrm>
          <a:prstGeom prst="rect">
            <a:avLst/>
          </a:prstGeom>
        </p:spPr>
      </p:pic>
      <p:pic>
        <p:nvPicPr>
          <p:cNvPr id="12" name="wdecrypted_audio">
            <a:hlinkClick r:id="" action="ppaction://media"/>
          </p:cNvPr>
          <p:cNvPicPr/>
          <p:nvPr>
            <a:audioFile r:link="rId11"/>
            <p:extLst>
              <p:ext uri="{DAA4B4D4-6D71-4841-9C94-3DE7FCFB9230}">
                <p14:media xmlns:p14="http://schemas.microsoft.com/office/powerpoint/2010/main" r:embed="rId12"/>
              </p:ext>
            </p:extLst>
          </p:nvPr>
        </p:nvPicPr>
        <p:blipFill>
          <a:blip r:embed="rId3"/>
          <a:stretch>
            <a:fillRect/>
          </a:stretch>
        </p:blipFill>
        <p:spPr>
          <a:xfrm>
            <a:off x="8570595" y="3827780"/>
            <a:ext cx="495300" cy="495300"/>
          </a:xfrm>
          <a:prstGeom prst="rect">
            <a:avLst/>
          </a:prstGeom>
        </p:spPr>
      </p:pic>
    </p:spTree>
  </p:cSld>
  <p:clrMapOvr>
    <a:masterClrMapping/>
  </p:clrMapOvr>
  <p:timing>
    <p:tnLst>
      <p:par>
        <p:cTn id="1" dur="indefinite" restart="never" nodeType="tmRoot">
          <p:childTnLst>
            <p:audio>
              <p:cMediaNode>
                <p:cTn id="2" fill="hold" display="1">
                  <p:stCondLst>
                    <p:cond delay="indefinite"/>
                  </p:stCondLst>
                  <p:endCondLst>
                    <p:cond evt="onStopAudio">
                      <p:tgtEl>
                        <p:sldTgt/>
                      </p:tgtEl>
                    </p:cond>
                  </p:endCondLst>
                </p:cTn>
                <p:tgtEl>
                  <p:spTgt spid="4"/>
                </p:tgtEl>
              </p:cMediaNode>
            </p:audio>
            <p:audio>
              <p:cMediaNode>
                <p:cTn id="3" fill="hold" display="1">
                  <p:stCondLst>
                    <p:cond delay="indefinite"/>
                  </p:stCondLst>
                  <p:endCondLst>
                    <p:cond evt="onStopAudio">
                      <p:tgtEl>
                        <p:sldTgt/>
                      </p:tgtEl>
                    </p:cond>
                  </p:endCondLst>
                </p:cTn>
                <p:tgtEl>
                  <p:spTgt spid="7"/>
                </p:tgtEl>
              </p:cMediaNode>
            </p:audio>
            <p:audio>
              <p:cMediaNode>
                <p:cTn id="4" fill="hold" display="1">
                  <p:stCondLst>
                    <p:cond delay="indefinite"/>
                  </p:stCondLst>
                  <p:endCondLst>
                    <p:cond evt="onStopAudio">
                      <p:tgtEl>
                        <p:sldTgt/>
                      </p:tgtEl>
                    </p:cond>
                  </p:endCondLst>
                </p:cTn>
                <p:tgtEl>
                  <p:spTgt spid="11"/>
                </p:tgtEl>
              </p:cMediaNode>
            </p:audio>
            <p:audio>
              <p:cMediaNode>
                <p:cTn id="5" fill="hold" display="1">
                  <p:stCondLst>
                    <p:cond delay="indefinite"/>
                  </p:stCondLst>
                  <p:endCondLst>
                    <p:cond evt="onStopAudio">
                      <p:tgtEl>
                        <p:sldTgt/>
                      </p:tgtEl>
                    </p:cond>
                  </p:endCondLst>
                </p:cTn>
                <p:tgtEl>
                  <p:spTgt spid="1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575310" y="372745"/>
            <a:ext cx="2531110" cy="460375"/>
          </a:xfrm>
          <a:prstGeom prst="rect">
            <a:avLst/>
          </a:prstGeom>
          <a:noFill/>
        </p:spPr>
        <p:txBody>
          <a:bodyPr wrap="square" rtlCol="0">
            <a:spAutoFit/>
          </a:bodyPr>
          <a:p>
            <a:r>
              <a:rPr lang="zh-CN" altLang="en-US" sz="2400" b="1"/>
              <a:t>二次加密演示</a:t>
            </a:r>
            <a:endParaRPr lang="zh-CN" altLang="en-US" sz="2400" b="1"/>
          </a:p>
        </p:txBody>
      </p:sp>
      <p:sp>
        <p:nvSpPr>
          <p:cNvPr id="2" name="文本框 1"/>
          <p:cNvSpPr txBox="1"/>
          <p:nvPr/>
        </p:nvSpPr>
        <p:spPr>
          <a:xfrm>
            <a:off x="4268470" y="372745"/>
            <a:ext cx="4876800" cy="645160"/>
          </a:xfrm>
          <a:prstGeom prst="rect">
            <a:avLst/>
          </a:prstGeom>
          <a:noFill/>
        </p:spPr>
        <p:txBody>
          <a:bodyPr wrap="square" rtlCol="0">
            <a:spAutoFit/>
          </a:bodyPr>
          <a:p>
            <a:r>
              <a:rPr lang="en-US" altLang="zh-CN">
                <a:sym typeface="+mn-ea"/>
              </a:rPr>
              <a:t>5.matlab</a:t>
            </a:r>
            <a:r>
              <a:rPr lang="zh-CN" altLang="en-US">
                <a:sym typeface="+mn-ea"/>
              </a:rPr>
              <a:t>分析，</a:t>
            </a:r>
            <a:r>
              <a:rPr lang="zh-CN" altLang="en-US">
                <a:sym typeface="+mn-ea"/>
              </a:rPr>
              <a:t>波形和频谱比较图</a:t>
            </a:r>
            <a:endParaRPr lang="zh-CN" altLang="en-US"/>
          </a:p>
          <a:p>
            <a:endParaRPr lang="zh-CN" altLang="en-US">
              <a:sym typeface="+mn-ea"/>
            </a:endParaRPr>
          </a:p>
        </p:txBody>
      </p:sp>
      <p:pic>
        <p:nvPicPr>
          <p:cNvPr id="5" name="图片 4"/>
          <p:cNvPicPr>
            <a:picLocks noChangeAspect="1"/>
          </p:cNvPicPr>
          <p:nvPr>
            <p:custDataLst>
              <p:tags r:id="rId1"/>
            </p:custDataLst>
          </p:nvPr>
        </p:nvPicPr>
        <p:blipFill>
          <a:blip r:embed="rId2"/>
          <a:stretch>
            <a:fillRect/>
          </a:stretch>
        </p:blipFill>
        <p:spPr>
          <a:xfrm>
            <a:off x="506095" y="937895"/>
            <a:ext cx="10957560" cy="5997575"/>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23240" y="1099820"/>
            <a:ext cx="10484485" cy="2861310"/>
          </a:xfrm>
          <a:prstGeom prst="rect">
            <a:avLst/>
          </a:prstGeom>
          <a:noFill/>
        </p:spPr>
        <p:txBody>
          <a:bodyPr wrap="square" rtlCol="0" anchor="t">
            <a:spAutoFit/>
          </a:bodyPr>
          <a:p>
            <a:r>
              <a:rPr lang="zh-CN" altLang="en-US"/>
              <a:t>Signal Protocol</a:t>
            </a:r>
            <a:r>
              <a:rPr lang="zh-CN" altLang="en-US"/>
              <a:t>协议：一个端对端的加密通信协议，且安全性极高，有着世界上最安全的通讯协议的誉称。基础是双方通信时的终端加密，这意味着消息只能在发送者和接收者之间解密，即使Signal自己也无法查看或存储消息的内容。</a:t>
            </a:r>
            <a:endParaRPr lang="zh-CN" altLang="en-US"/>
          </a:p>
          <a:p>
            <a:endParaRPr lang="zh-CN" altLang="en-US"/>
          </a:p>
          <a:p>
            <a:r>
              <a:rPr lang="zh-CN" altLang="en-US">
                <a:sym typeface="+mn-ea"/>
              </a:rPr>
              <a:t>Signal Protocol里面包括一对一聊天、群组聊天等设计，一对一聊天的加密方式极其严谨，近乎无懈可击，群组聊天相比于一对一降低了安全性，提高了通信效率，但成员太多的时候效率依然</a:t>
            </a:r>
            <a:r>
              <a:rPr lang="zh-CN" altLang="en-US">
                <a:sym typeface="+mn-ea"/>
              </a:rPr>
              <a:t>很低</a:t>
            </a:r>
            <a:endParaRPr lang="zh-CN" altLang="en-US">
              <a:sym typeface="+mn-ea"/>
            </a:endParaRPr>
          </a:p>
          <a:p>
            <a:endParaRPr lang="zh-CN" altLang="en-US">
              <a:sym typeface="+mn-ea"/>
            </a:endParaRPr>
          </a:p>
          <a:p>
            <a:r>
              <a:rPr lang="zh-CN" altLang="en-US">
                <a:sym typeface="+mn-ea"/>
              </a:rPr>
              <a:t>我们希望将嘴唇信号与Signal Protocol的</a:t>
            </a:r>
            <a:r>
              <a:rPr lang="zh-CN" altLang="en-US">
                <a:sym typeface="+mn-ea"/>
              </a:rPr>
              <a:t>群组聊天设计相结合，进一步提高群组聊天的</a:t>
            </a:r>
            <a:r>
              <a:rPr lang="zh-CN" altLang="en-US">
                <a:sym typeface="+mn-ea"/>
              </a:rPr>
              <a:t>效率</a:t>
            </a:r>
            <a:endParaRPr lang="zh-CN" altLang="en-US">
              <a:sym typeface="+mn-ea"/>
            </a:endParaRPr>
          </a:p>
          <a:p>
            <a:endParaRPr lang="zh-CN" altLang="en-US">
              <a:sym typeface="+mn-ea"/>
            </a:endParaRPr>
          </a:p>
          <a:p>
            <a:endParaRPr lang="zh-CN" altLang="en-US">
              <a:sym typeface="+mn-ea"/>
            </a:endParaRPr>
          </a:p>
        </p:txBody>
      </p:sp>
      <p:sp>
        <p:nvSpPr>
          <p:cNvPr id="5" name="文本框 4"/>
          <p:cNvSpPr txBox="1"/>
          <p:nvPr/>
        </p:nvSpPr>
        <p:spPr>
          <a:xfrm>
            <a:off x="523240" y="4097655"/>
            <a:ext cx="11774805" cy="368300"/>
          </a:xfrm>
          <a:prstGeom prst="rect">
            <a:avLst/>
          </a:prstGeom>
          <a:noFill/>
        </p:spPr>
        <p:txBody>
          <a:bodyPr wrap="square" rtlCol="0">
            <a:spAutoFit/>
          </a:bodyPr>
          <a:p>
            <a:r>
              <a:rPr lang="zh-CN" altLang="en-US"/>
              <a:t>先要理解：迪菲-赫尔曼密钥交换协议（Diffie–Hellman key exchange）、</a:t>
            </a:r>
            <a:r>
              <a:rPr lang="zh-CN" altLang="en-US">
                <a:sym typeface="+mn-ea"/>
              </a:rPr>
              <a:t>Curve25519 函数</a:t>
            </a:r>
            <a:r>
              <a:rPr lang="zh-CN" altLang="en-US"/>
              <a:t>、KDF棘轮</a:t>
            </a:r>
            <a:r>
              <a:rPr lang="zh-CN" altLang="en-US"/>
              <a:t>算法</a:t>
            </a:r>
            <a:endParaRPr lang="zh-CN" altLang="en-US"/>
          </a:p>
        </p:txBody>
      </p:sp>
      <p:sp>
        <p:nvSpPr>
          <p:cNvPr id="2" name="文本框 1"/>
          <p:cNvSpPr txBox="1"/>
          <p:nvPr/>
        </p:nvSpPr>
        <p:spPr>
          <a:xfrm>
            <a:off x="452120" y="197485"/>
            <a:ext cx="3971290" cy="460375"/>
          </a:xfrm>
          <a:prstGeom prst="rect">
            <a:avLst/>
          </a:prstGeom>
          <a:noFill/>
        </p:spPr>
        <p:txBody>
          <a:bodyPr wrap="square" rtlCol="0">
            <a:spAutoFit/>
          </a:bodyPr>
          <a:p>
            <a:r>
              <a:rPr lang="zh-CN" altLang="en-US" sz="2400" b="1"/>
              <a:t>原</a:t>
            </a:r>
            <a:r>
              <a:rPr lang="zh-CN" altLang="en-US" sz="2400" b="1">
                <a:sym typeface="+mn-ea"/>
              </a:rPr>
              <a:t>Signa</a:t>
            </a:r>
            <a:r>
              <a:rPr lang="zh-CN" altLang="en-US" sz="2400" b="1">
                <a:sym typeface="+mn-ea"/>
              </a:rPr>
              <a:t>l Protocol方案介绍</a:t>
            </a:r>
            <a:endParaRPr lang="zh-CN" altLang="en-US" sz="2400" b="1">
              <a:sym typeface="+mn-ea"/>
            </a:endParaRPr>
          </a:p>
        </p:txBody>
      </p:sp>
    </p:spTree>
    <p:custDataLst>
      <p:tags r:id="rId1"/>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0" name="图片 99"/>
          <p:cNvPicPr/>
          <p:nvPr>
            <p:custDataLst>
              <p:tags r:id="rId1"/>
            </p:custDataLst>
          </p:nvPr>
        </p:nvPicPr>
        <p:blipFill>
          <a:blip r:embed="rId2"/>
          <a:stretch>
            <a:fillRect/>
          </a:stretch>
        </p:blipFill>
        <p:spPr>
          <a:xfrm>
            <a:off x="305435" y="1203325"/>
            <a:ext cx="8938260" cy="5337810"/>
          </a:xfrm>
          <a:prstGeom prst="rect">
            <a:avLst/>
          </a:prstGeom>
          <a:noFill/>
          <a:ln w="9525">
            <a:noFill/>
          </a:ln>
        </p:spPr>
      </p:pic>
      <p:sp>
        <p:nvSpPr>
          <p:cNvPr id="4" name="文本框 3"/>
          <p:cNvSpPr txBox="1"/>
          <p:nvPr/>
        </p:nvSpPr>
        <p:spPr>
          <a:xfrm>
            <a:off x="1576070" y="835025"/>
            <a:ext cx="1256665" cy="368300"/>
          </a:xfrm>
          <a:prstGeom prst="rect">
            <a:avLst/>
          </a:prstGeom>
          <a:noFill/>
        </p:spPr>
        <p:txBody>
          <a:bodyPr wrap="square" rtlCol="0">
            <a:spAutoFit/>
          </a:bodyPr>
          <a:p>
            <a:r>
              <a:rPr lang="en-US" altLang="zh-CN"/>
              <a:t>1.DH</a:t>
            </a:r>
            <a:r>
              <a:rPr lang="zh-CN" altLang="en-US"/>
              <a:t>协议</a:t>
            </a:r>
            <a:r>
              <a:rPr lang="en-US" altLang="zh-CN"/>
              <a:t>                    </a:t>
            </a:r>
            <a:endParaRPr lang="en-US" altLang="zh-CN"/>
          </a:p>
        </p:txBody>
      </p:sp>
      <p:sp>
        <p:nvSpPr>
          <p:cNvPr id="6" name="文本框 5"/>
          <p:cNvSpPr txBox="1"/>
          <p:nvPr/>
        </p:nvSpPr>
        <p:spPr>
          <a:xfrm>
            <a:off x="2960370" y="558165"/>
            <a:ext cx="9624060" cy="922020"/>
          </a:xfrm>
          <a:prstGeom prst="rect">
            <a:avLst/>
          </a:prstGeom>
          <a:noFill/>
        </p:spPr>
        <p:txBody>
          <a:bodyPr wrap="square" rtlCol="0">
            <a:spAutoFit/>
          </a:bodyPr>
          <a:p>
            <a:r>
              <a:rPr lang="en-US" altLang="zh-CN"/>
              <a:t>A</a:t>
            </a:r>
            <a:r>
              <a:rPr lang="zh-CN" altLang="en-US"/>
              <a:t>的公钥</a:t>
            </a:r>
            <a:r>
              <a:rPr lang="en-US" altLang="zh-CN"/>
              <a:t>+B</a:t>
            </a:r>
            <a:r>
              <a:rPr lang="zh-CN" altLang="en-US"/>
              <a:t>的私钥，以及</a:t>
            </a:r>
            <a:r>
              <a:rPr lang="en-US" altLang="zh-CN"/>
              <a:t>B</a:t>
            </a:r>
            <a:r>
              <a:rPr lang="zh-CN" altLang="en-US"/>
              <a:t>的公钥</a:t>
            </a:r>
            <a:r>
              <a:rPr lang="en-US" altLang="zh-CN"/>
              <a:t>+A</a:t>
            </a:r>
            <a:r>
              <a:rPr lang="zh-CN" altLang="en-US"/>
              <a:t>的私钥，通过一套算法能生成相同的密钥，用来加密解密</a:t>
            </a:r>
            <a:r>
              <a:rPr lang="en-US" altLang="zh-CN"/>
              <a:t>          </a:t>
            </a:r>
            <a:r>
              <a:rPr lang="zh-CN" altLang="en-US">
                <a:sym typeface="+mn-ea"/>
              </a:rPr>
              <a:t>Curve25519 函数是目前最高水平的 Diffie-Hellman函数</a:t>
            </a:r>
            <a:endParaRPr lang="zh-CN" altLang="en-US">
              <a:sym typeface="+mn-ea"/>
            </a:endParaRPr>
          </a:p>
          <a:p>
            <a:endParaRPr lang="en-US" altLang="zh-CN"/>
          </a:p>
        </p:txBody>
      </p:sp>
      <p:sp>
        <p:nvSpPr>
          <p:cNvPr id="2" name="文本框 1"/>
          <p:cNvSpPr txBox="1"/>
          <p:nvPr>
            <p:custDataLst>
              <p:tags r:id="rId3"/>
            </p:custDataLst>
          </p:nvPr>
        </p:nvSpPr>
        <p:spPr>
          <a:xfrm>
            <a:off x="305435" y="97790"/>
            <a:ext cx="3971290" cy="460375"/>
          </a:xfrm>
          <a:prstGeom prst="rect">
            <a:avLst/>
          </a:prstGeom>
          <a:noFill/>
        </p:spPr>
        <p:txBody>
          <a:bodyPr wrap="square" rtlCol="0">
            <a:spAutoFit/>
          </a:bodyPr>
          <a:p>
            <a:r>
              <a:rPr lang="zh-CN" altLang="en-US" sz="2400" b="1"/>
              <a:t>原</a:t>
            </a:r>
            <a:r>
              <a:rPr lang="zh-CN" altLang="en-US" sz="2400" b="1">
                <a:sym typeface="+mn-ea"/>
              </a:rPr>
              <a:t>Signa</a:t>
            </a:r>
            <a:r>
              <a:rPr lang="zh-CN" altLang="en-US" sz="2400" b="1">
                <a:sym typeface="+mn-ea"/>
              </a:rPr>
              <a:t>l Protocol方案介绍</a:t>
            </a:r>
            <a:endParaRPr lang="zh-CN" altLang="en-US" sz="2400" b="1">
              <a:sym typeface="+mn-ea"/>
            </a:endParaRPr>
          </a:p>
        </p:txBody>
      </p:sp>
    </p:spTree>
    <p:custDataLst>
      <p:tags r:id="rId4"/>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文本框 3"/>
          <p:cNvSpPr txBox="1"/>
          <p:nvPr/>
        </p:nvSpPr>
        <p:spPr>
          <a:xfrm>
            <a:off x="597535" y="1080135"/>
            <a:ext cx="1886585" cy="368300"/>
          </a:xfrm>
          <a:prstGeom prst="rect">
            <a:avLst/>
          </a:prstGeom>
          <a:noFill/>
        </p:spPr>
        <p:txBody>
          <a:bodyPr wrap="square" rtlCol="0">
            <a:spAutoFit/>
          </a:bodyPr>
          <a:p>
            <a:r>
              <a:rPr lang="en-US" altLang="zh-CN"/>
              <a:t>KDF</a:t>
            </a:r>
            <a:r>
              <a:rPr lang="zh-CN" altLang="en-US"/>
              <a:t>棘轮</a:t>
            </a:r>
            <a:r>
              <a:rPr lang="zh-CN" altLang="en-US"/>
              <a:t>算法</a:t>
            </a:r>
            <a:endParaRPr lang="zh-CN" altLang="en-US"/>
          </a:p>
        </p:txBody>
      </p:sp>
      <p:pic>
        <p:nvPicPr>
          <p:cNvPr id="101" name="图片 100"/>
          <p:cNvPicPr/>
          <p:nvPr>
            <p:custDataLst>
              <p:tags r:id="rId1"/>
            </p:custDataLst>
          </p:nvPr>
        </p:nvPicPr>
        <p:blipFill>
          <a:blip r:embed="rId2"/>
          <a:stretch>
            <a:fillRect/>
          </a:stretch>
        </p:blipFill>
        <p:spPr>
          <a:xfrm>
            <a:off x="5998210" y="90170"/>
            <a:ext cx="5776595" cy="6678295"/>
          </a:xfrm>
          <a:prstGeom prst="rect">
            <a:avLst/>
          </a:prstGeom>
          <a:noFill/>
          <a:ln w="9525">
            <a:noFill/>
          </a:ln>
        </p:spPr>
      </p:pic>
      <p:sp>
        <p:nvSpPr>
          <p:cNvPr id="2" name="文本框 1"/>
          <p:cNvSpPr txBox="1"/>
          <p:nvPr/>
        </p:nvSpPr>
        <p:spPr>
          <a:xfrm>
            <a:off x="546735" y="1816100"/>
            <a:ext cx="4279900" cy="1198880"/>
          </a:xfrm>
          <a:prstGeom prst="rect">
            <a:avLst/>
          </a:prstGeom>
          <a:noFill/>
        </p:spPr>
        <p:txBody>
          <a:bodyPr wrap="square" rtlCol="0">
            <a:spAutoFit/>
          </a:bodyPr>
          <a:p>
            <a:r>
              <a:rPr lang="zh-CN" altLang="en-US"/>
              <a:t>密钥通过加</a:t>
            </a:r>
            <a:r>
              <a:rPr lang="en-US" altLang="zh-CN"/>
              <a:t>“</a:t>
            </a:r>
            <a:r>
              <a:rPr lang="zh-CN" altLang="en-US"/>
              <a:t>盐</a:t>
            </a:r>
            <a:r>
              <a:rPr lang="en-US" altLang="zh-CN"/>
              <a:t>”</a:t>
            </a:r>
            <a:r>
              <a:rPr lang="zh-CN" altLang="en-US"/>
              <a:t>，生成新的</a:t>
            </a:r>
            <a:r>
              <a:rPr lang="zh-CN" altLang="en-US"/>
              <a:t>密钥</a:t>
            </a:r>
            <a:endParaRPr lang="zh-CN" altLang="en-US"/>
          </a:p>
          <a:p>
            <a:endParaRPr lang="zh-CN" altLang="en-US"/>
          </a:p>
          <a:p>
            <a:r>
              <a:rPr lang="zh-CN" altLang="en-US"/>
              <a:t>密钥不断改变保证前向安全，盐具有随机性保证</a:t>
            </a:r>
            <a:r>
              <a:rPr lang="zh-CN" altLang="en-US"/>
              <a:t>后向</a:t>
            </a:r>
            <a:r>
              <a:rPr lang="zh-CN" altLang="en-US"/>
              <a:t>安全</a:t>
            </a:r>
            <a:endParaRPr lang="zh-CN" altLang="en-US"/>
          </a:p>
        </p:txBody>
      </p:sp>
      <p:sp>
        <p:nvSpPr>
          <p:cNvPr id="3" name="文本框 2"/>
          <p:cNvSpPr txBox="1"/>
          <p:nvPr>
            <p:custDataLst>
              <p:tags r:id="rId3"/>
            </p:custDataLst>
          </p:nvPr>
        </p:nvSpPr>
        <p:spPr>
          <a:xfrm>
            <a:off x="452120" y="197485"/>
            <a:ext cx="3971290" cy="460375"/>
          </a:xfrm>
          <a:prstGeom prst="rect">
            <a:avLst/>
          </a:prstGeom>
          <a:noFill/>
        </p:spPr>
        <p:txBody>
          <a:bodyPr wrap="square" rtlCol="0">
            <a:spAutoFit/>
          </a:bodyPr>
          <a:p>
            <a:r>
              <a:rPr lang="zh-CN" altLang="en-US" sz="2400" b="1"/>
              <a:t>原</a:t>
            </a:r>
            <a:r>
              <a:rPr lang="zh-CN" altLang="en-US" sz="2400" b="1">
                <a:sym typeface="+mn-ea"/>
              </a:rPr>
              <a:t>Signa</a:t>
            </a:r>
            <a:r>
              <a:rPr lang="zh-CN" altLang="en-US" sz="2400" b="1">
                <a:sym typeface="+mn-ea"/>
              </a:rPr>
              <a:t>l Protocol方案介绍</a:t>
            </a:r>
            <a:endParaRPr lang="zh-CN" altLang="en-US" sz="2400" b="1">
              <a:sym typeface="+mn-ea"/>
            </a:endParaRPr>
          </a:p>
        </p:txBody>
      </p:sp>
    </p:spTree>
    <p:custDataLst>
      <p:tags r:id="rId4"/>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2" name="图片 101"/>
          <p:cNvPicPr/>
          <p:nvPr>
            <p:custDataLst>
              <p:tags r:id="rId1"/>
            </p:custDataLst>
          </p:nvPr>
        </p:nvPicPr>
        <p:blipFill>
          <a:blip r:embed="rId2"/>
          <a:stretch>
            <a:fillRect/>
          </a:stretch>
        </p:blipFill>
        <p:spPr>
          <a:xfrm>
            <a:off x="171450" y="899160"/>
            <a:ext cx="11849100" cy="4171950"/>
          </a:xfrm>
          <a:prstGeom prst="rect">
            <a:avLst/>
          </a:prstGeom>
          <a:noFill/>
          <a:ln w="9525">
            <a:noFill/>
          </a:ln>
        </p:spPr>
      </p:pic>
      <p:sp>
        <p:nvSpPr>
          <p:cNvPr id="4" name="文本框 3"/>
          <p:cNvSpPr txBox="1"/>
          <p:nvPr/>
        </p:nvSpPr>
        <p:spPr>
          <a:xfrm>
            <a:off x="2701290" y="808355"/>
            <a:ext cx="6096000" cy="368300"/>
          </a:xfrm>
          <a:prstGeom prst="rect">
            <a:avLst/>
          </a:prstGeom>
          <a:noFill/>
        </p:spPr>
        <p:txBody>
          <a:bodyPr wrap="square" rtlCol="0" anchor="t">
            <a:spAutoFit/>
          </a:bodyPr>
          <a:p>
            <a:r>
              <a:rPr lang="zh-CN" altLang="en-US">
                <a:sym typeface="+mn-ea"/>
              </a:rPr>
              <a:t>Signal Protocol的群聊</a:t>
            </a:r>
            <a:r>
              <a:rPr lang="zh-CN" altLang="en-US">
                <a:sym typeface="+mn-ea"/>
              </a:rPr>
              <a:t>设计</a:t>
            </a:r>
            <a:endParaRPr lang="zh-CN" altLang="en-US">
              <a:sym typeface="+mn-ea"/>
            </a:endParaRPr>
          </a:p>
        </p:txBody>
      </p:sp>
      <p:sp>
        <p:nvSpPr>
          <p:cNvPr id="5" name="文本框 4"/>
          <p:cNvSpPr txBox="1"/>
          <p:nvPr/>
        </p:nvSpPr>
        <p:spPr>
          <a:xfrm>
            <a:off x="729615" y="5223510"/>
            <a:ext cx="10811510" cy="1476375"/>
          </a:xfrm>
          <a:prstGeom prst="rect">
            <a:avLst/>
          </a:prstGeom>
          <a:noFill/>
        </p:spPr>
        <p:txBody>
          <a:bodyPr wrap="square" rtlCol="0">
            <a:spAutoFit/>
          </a:bodyPr>
          <a:p>
            <a:r>
              <a:rPr lang="en-US" altLang="zh-CN"/>
              <a:t>B,C,D</a:t>
            </a:r>
            <a:r>
              <a:rPr lang="zh-CN" altLang="en-US"/>
              <a:t>接收到消息后，先用</a:t>
            </a:r>
            <a:r>
              <a:rPr lang="en-US" altLang="zh-CN"/>
              <a:t>A</a:t>
            </a:r>
            <a:r>
              <a:rPr lang="zh-CN" altLang="en-US"/>
              <a:t>的</a:t>
            </a:r>
            <a:r>
              <a:rPr lang="en-US" altLang="zh-CN"/>
              <a:t>Curve25519</a:t>
            </a:r>
            <a:r>
              <a:rPr lang="zh-CN" altLang="en-US"/>
              <a:t>签名公钥验证，验证成功后，使用</a:t>
            </a:r>
            <a:r>
              <a:rPr lang="en-US" altLang="zh-CN"/>
              <a:t>A</a:t>
            </a:r>
            <a:r>
              <a:rPr lang="zh-CN" altLang="en-US"/>
              <a:t>的</a:t>
            </a:r>
            <a:r>
              <a:rPr lang="en-US" altLang="zh-CN"/>
              <a:t>KDF</a:t>
            </a:r>
            <a:r>
              <a:rPr lang="zh-CN" altLang="en-US"/>
              <a:t>链密钥生成消息密钥，并用消息密钥解密。</a:t>
            </a:r>
            <a:endParaRPr lang="zh-CN" altLang="en-US"/>
          </a:p>
          <a:p>
            <a:endParaRPr lang="zh-CN" altLang="en-US"/>
          </a:p>
          <a:p>
            <a:r>
              <a:rPr lang="zh-CN" altLang="en-US"/>
              <a:t>更新</a:t>
            </a:r>
            <a:r>
              <a:rPr lang="en-US" altLang="zh-CN"/>
              <a:t>KDF</a:t>
            </a:r>
            <a:r>
              <a:rPr lang="zh-CN" altLang="en-US"/>
              <a:t>链的时候，通过</a:t>
            </a:r>
            <a:r>
              <a:rPr lang="en-US" altLang="zh-CN"/>
              <a:t>Curve25510</a:t>
            </a:r>
            <a:r>
              <a:rPr lang="zh-CN" altLang="en-US"/>
              <a:t>密钥对生成盐，</a:t>
            </a:r>
            <a:r>
              <a:rPr lang="en-US" altLang="zh-CN">
                <a:sym typeface="+mn-ea"/>
              </a:rPr>
              <a:t>Curve25510</a:t>
            </a:r>
            <a:r>
              <a:rPr lang="zh-CN" altLang="en-US">
                <a:sym typeface="+mn-ea"/>
              </a:rPr>
              <a:t>密钥对本身也是一次性的，需要频繁更</a:t>
            </a:r>
            <a:r>
              <a:rPr lang="zh-CN" altLang="en-US">
                <a:sym typeface="+mn-ea"/>
              </a:rPr>
              <a:t>换</a:t>
            </a:r>
            <a:endParaRPr lang="zh-CN" altLang="en-US">
              <a:sym typeface="+mn-ea"/>
            </a:endParaRPr>
          </a:p>
        </p:txBody>
      </p:sp>
      <p:sp>
        <p:nvSpPr>
          <p:cNvPr id="2" name="文本框 1"/>
          <p:cNvSpPr txBox="1"/>
          <p:nvPr>
            <p:custDataLst>
              <p:tags r:id="rId3"/>
            </p:custDataLst>
          </p:nvPr>
        </p:nvSpPr>
        <p:spPr>
          <a:xfrm>
            <a:off x="452120" y="197485"/>
            <a:ext cx="3971290" cy="460375"/>
          </a:xfrm>
          <a:prstGeom prst="rect">
            <a:avLst/>
          </a:prstGeom>
          <a:noFill/>
        </p:spPr>
        <p:txBody>
          <a:bodyPr wrap="square" rtlCol="0">
            <a:spAutoFit/>
          </a:bodyPr>
          <a:p>
            <a:r>
              <a:rPr lang="zh-CN" altLang="en-US" sz="2400" b="1"/>
              <a:t>原</a:t>
            </a:r>
            <a:r>
              <a:rPr lang="zh-CN" altLang="en-US" sz="2400" b="1">
                <a:sym typeface="+mn-ea"/>
              </a:rPr>
              <a:t>Signa</a:t>
            </a:r>
            <a:r>
              <a:rPr lang="zh-CN" altLang="en-US" sz="2400" b="1">
                <a:sym typeface="+mn-ea"/>
              </a:rPr>
              <a:t>l Protocol方案介绍</a:t>
            </a:r>
            <a:endParaRPr lang="zh-CN" altLang="en-US" sz="2400" b="1">
              <a:sym typeface="+mn-ea"/>
            </a:endParaRPr>
          </a:p>
        </p:txBody>
      </p:sp>
    </p:spTree>
    <p:custDataLst>
      <p:tags r:id="rId4"/>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2" name="图片 101"/>
          <p:cNvPicPr/>
          <p:nvPr>
            <p:custDataLst>
              <p:tags r:id="rId1"/>
            </p:custDataLst>
          </p:nvPr>
        </p:nvPicPr>
        <p:blipFill>
          <a:blip r:embed="rId2"/>
          <a:stretch>
            <a:fillRect/>
          </a:stretch>
        </p:blipFill>
        <p:spPr>
          <a:xfrm>
            <a:off x="3344545" y="194945"/>
            <a:ext cx="8756650" cy="2809875"/>
          </a:xfrm>
          <a:prstGeom prst="rect">
            <a:avLst/>
          </a:prstGeom>
          <a:noFill/>
          <a:ln w="9525">
            <a:noFill/>
          </a:ln>
        </p:spPr>
      </p:pic>
      <p:sp>
        <p:nvSpPr>
          <p:cNvPr id="4" name="文本框 3"/>
          <p:cNvSpPr txBox="1"/>
          <p:nvPr/>
        </p:nvSpPr>
        <p:spPr>
          <a:xfrm>
            <a:off x="313690" y="286385"/>
            <a:ext cx="2962275" cy="2030095"/>
          </a:xfrm>
          <a:prstGeom prst="rect">
            <a:avLst/>
          </a:prstGeom>
          <a:noFill/>
        </p:spPr>
        <p:txBody>
          <a:bodyPr wrap="square" rtlCol="0" anchor="t">
            <a:spAutoFit/>
          </a:bodyPr>
          <a:p>
            <a:r>
              <a:rPr lang="en-US" altLang="zh-CN">
                <a:sym typeface="+mn-ea"/>
              </a:rPr>
              <a:t>Curve25519</a:t>
            </a:r>
            <a:r>
              <a:rPr lang="zh-CN" altLang="en-US">
                <a:sym typeface="+mn-ea"/>
              </a:rPr>
              <a:t>的作用</a:t>
            </a:r>
            <a:endParaRPr lang="zh-CN" altLang="en-US">
              <a:sym typeface="+mn-ea"/>
            </a:endParaRPr>
          </a:p>
          <a:p>
            <a:endParaRPr lang="zh-CN" altLang="en-US">
              <a:sym typeface="+mn-ea"/>
            </a:endParaRPr>
          </a:p>
          <a:p>
            <a:r>
              <a:rPr lang="en-US" altLang="zh-CN">
                <a:sym typeface="+mn-ea"/>
              </a:rPr>
              <a:t>1.</a:t>
            </a:r>
            <a:r>
              <a:rPr lang="zh-CN" altLang="en-US">
                <a:sym typeface="+mn-ea"/>
              </a:rPr>
              <a:t>形成签名密钥</a:t>
            </a:r>
            <a:r>
              <a:rPr lang="zh-CN" altLang="en-US">
                <a:sym typeface="+mn-ea"/>
              </a:rPr>
              <a:t>对，进行二次加密</a:t>
            </a:r>
            <a:endParaRPr lang="en-US" altLang="zh-CN">
              <a:sym typeface="+mn-ea"/>
            </a:endParaRPr>
          </a:p>
          <a:p>
            <a:endParaRPr lang="en-US" altLang="zh-CN">
              <a:sym typeface="+mn-ea"/>
            </a:endParaRPr>
          </a:p>
          <a:p>
            <a:r>
              <a:rPr lang="en-US" altLang="zh-CN">
                <a:sym typeface="+mn-ea"/>
              </a:rPr>
              <a:t>2.</a:t>
            </a:r>
            <a:r>
              <a:rPr lang="zh-CN" altLang="en-US">
                <a:sym typeface="+mn-ea"/>
              </a:rPr>
              <a:t>作为具有随机性</a:t>
            </a:r>
            <a:r>
              <a:rPr lang="zh-CN" altLang="en-US">
                <a:sym typeface="+mn-ea"/>
              </a:rPr>
              <a:t>的盐更新</a:t>
            </a:r>
            <a:r>
              <a:rPr lang="en-US" altLang="zh-CN">
                <a:sym typeface="+mn-ea"/>
              </a:rPr>
              <a:t>KDF</a:t>
            </a:r>
            <a:r>
              <a:rPr lang="zh-CN" altLang="en-US">
                <a:sym typeface="+mn-ea"/>
              </a:rPr>
              <a:t>链</a:t>
            </a:r>
            <a:endParaRPr lang="zh-CN" altLang="en-US">
              <a:sym typeface="+mn-ea"/>
            </a:endParaRPr>
          </a:p>
        </p:txBody>
      </p:sp>
      <p:sp>
        <p:nvSpPr>
          <p:cNvPr id="5" name="文本框 4"/>
          <p:cNvSpPr txBox="1"/>
          <p:nvPr/>
        </p:nvSpPr>
        <p:spPr>
          <a:xfrm>
            <a:off x="313690" y="3004820"/>
            <a:ext cx="10133330" cy="1753235"/>
          </a:xfrm>
          <a:prstGeom prst="rect">
            <a:avLst/>
          </a:prstGeom>
          <a:noFill/>
        </p:spPr>
        <p:txBody>
          <a:bodyPr wrap="square" rtlCol="0">
            <a:spAutoFit/>
          </a:bodyPr>
          <a:p>
            <a:r>
              <a:rPr lang="en-US" altLang="zh-CN">
                <a:sym typeface="+mn-ea"/>
              </a:rPr>
              <a:t>Curve25519</a:t>
            </a:r>
            <a:r>
              <a:rPr lang="zh-CN" altLang="en-US">
                <a:sym typeface="+mn-ea"/>
              </a:rPr>
              <a:t>的</a:t>
            </a:r>
            <a:r>
              <a:rPr lang="zh-CN" altLang="en-US">
                <a:sym typeface="+mn-ea"/>
              </a:rPr>
              <a:t>问题</a:t>
            </a:r>
            <a:endParaRPr lang="zh-CN" altLang="en-US">
              <a:sym typeface="+mn-ea"/>
            </a:endParaRPr>
          </a:p>
          <a:p>
            <a:endParaRPr lang="zh-CN" altLang="en-US">
              <a:sym typeface="+mn-ea"/>
            </a:endParaRPr>
          </a:p>
          <a:p>
            <a:r>
              <a:rPr lang="en-US" altLang="zh-CN">
                <a:sym typeface="+mn-ea"/>
              </a:rPr>
              <a:t>1.</a:t>
            </a:r>
            <a:r>
              <a:rPr lang="zh-CN" altLang="en-US">
                <a:sym typeface="+mn-ea"/>
              </a:rPr>
              <a:t>密钥对生成的时候由服务器管理，需要频繁收发给各</a:t>
            </a:r>
            <a:r>
              <a:rPr lang="zh-CN" altLang="en-US">
                <a:sym typeface="+mn-ea"/>
              </a:rPr>
              <a:t>个成员</a:t>
            </a:r>
            <a:endParaRPr lang="zh-CN" altLang="en-US">
              <a:sym typeface="+mn-ea"/>
            </a:endParaRPr>
          </a:p>
          <a:p>
            <a:endParaRPr lang="zh-CN" altLang="en-US">
              <a:sym typeface="+mn-ea"/>
            </a:endParaRPr>
          </a:p>
          <a:p>
            <a:r>
              <a:rPr lang="en-US" altLang="zh-CN">
                <a:sym typeface="+mn-ea"/>
              </a:rPr>
              <a:t>2.</a:t>
            </a:r>
            <a:r>
              <a:rPr lang="zh-CN" altLang="en-US">
                <a:sym typeface="+mn-ea"/>
              </a:rPr>
              <a:t>计算生成签名的时候需要考虑所有群聊成员的密钥对，因此群聊成员越多，通信效率越</a:t>
            </a:r>
            <a:r>
              <a:rPr lang="zh-CN" altLang="en-US">
                <a:sym typeface="+mn-ea"/>
              </a:rPr>
              <a:t>低</a:t>
            </a:r>
            <a:endParaRPr lang="zh-CN" altLang="en-US">
              <a:sym typeface="+mn-ea"/>
            </a:endParaRPr>
          </a:p>
          <a:p>
            <a:endParaRPr lang="en-US" altLang="zh-CN">
              <a:sym typeface="+mn-ea"/>
            </a:endParaRPr>
          </a:p>
        </p:txBody>
      </p:sp>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02" name="图片 101"/>
          <p:cNvPicPr/>
          <p:nvPr>
            <p:custDataLst>
              <p:tags r:id="rId1"/>
            </p:custDataLst>
          </p:nvPr>
        </p:nvPicPr>
        <p:blipFill>
          <a:blip r:embed="rId2"/>
          <a:stretch>
            <a:fillRect/>
          </a:stretch>
        </p:blipFill>
        <p:spPr>
          <a:xfrm>
            <a:off x="431800" y="2936240"/>
            <a:ext cx="10948670" cy="4034155"/>
          </a:xfrm>
          <a:prstGeom prst="rect">
            <a:avLst/>
          </a:prstGeom>
          <a:noFill/>
          <a:ln w="9525">
            <a:noFill/>
          </a:ln>
        </p:spPr>
      </p:pic>
      <p:sp>
        <p:nvSpPr>
          <p:cNvPr id="2" name="文本框 1"/>
          <p:cNvSpPr txBox="1"/>
          <p:nvPr/>
        </p:nvSpPr>
        <p:spPr>
          <a:xfrm>
            <a:off x="232410" y="727075"/>
            <a:ext cx="11727815" cy="368300"/>
          </a:xfrm>
          <a:prstGeom prst="rect">
            <a:avLst/>
          </a:prstGeom>
          <a:noFill/>
        </p:spPr>
        <p:txBody>
          <a:bodyPr wrap="square" rtlCol="0">
            <a:spAutoFit/>
          </a:bodyPr>
          <a:p>
            <a:r>
              <a:rPr lang="zh-CN" altLang="en-US"/>
              <a:t>通过嘴唇信号改进群聊通信设计，用群聊成员上一次发送的语音，来代替</a:t>
            </a:r>
            <a:r>
              <a:rPr lang="en-US" altLang="zh-CN"/>
              <a:t>Curve25519</a:t>
            </a:r>
            <a:r>
              <a:rPr lang="zh-CN" altLang="en-US"/>
              <a:t>密钥</a:t>
            </a:r>
            <a:r>
              <a:rPr lang="zh-CN" altLang="en-US"/>
              <a:t>对</a:t>
            </a:r>
            <a:endParaRPr lang="zh-CN" altLang="en-US"/>
          </a:p>
        </p:txBody>
      </p:sp>
      <p:sp>
        <p:nvSpPr>
          <p:cNvPr id="6" name="文本框 5"/>
          <p:cNvSpPr txBox="1"/>
          <p:nvPr/>
        </p:nvSpPr>
        <p:spPr>
          <a:xfrm>
            <a:off x="195580" y="1097915"/>
            <a:ext cx="10741660" cy="1753235"/>
          </a:xfrm>
          <a:prstGeom prst="rect">
            <a:avLst/>
          </a:prstGeom>
          <a:noFill/>
        </p:spPr>
        <p:txBody>
          <a:bodyPr wrap="square" rtlCol="0">
            <a:spAutoFit/>
          </a:bodyPr>
          <a:p>
            <a:r>
              <a:rPr lang="en-US" altLang="zh-CN"/>
              <a:t>1.</a:t>
            </a:r>
            <a:r>
              <a:rPr lang="zh-CN" altLang="en-US"/>
              <a:t>发送方输入语音（语音信息</a:t>
            </a:r>
            <a:r>
              <a:rPr lang="en-US" altLang="zh-CN"/>
              <a:t>+</a:t>
            </a:r>
            <a:r>
              <a:rPr lang="zh-CN" altLang="en-US"/>
              <a:t>嘴唇</a:t>
            </a:r>
            <a:r>
              <a:rPr lang="zh-CN" altLang="en-US"/>
              <a:t>信号）后，先用嘴唇信号判断是否是本人（之前</a:t>
            </a:r>
            <a:r>
              <a:rPr lang="zh-CN" altLang="en-US"/>
              <a:t>仅有端到端安全，补充了人到端安全）</a:t>
            </a:r>
            <a:endParaRPr lang="zh-CN" altLang="en-US"/>
          </a:p>
          <a:p>
            <a:r>
              <a:rPr lang="en-US" altLang="zh-CN"/>
              <a:t>2.KDF</a:t>
            </a:r>
            <a:r>
              <a:rPr lang="zh-CN" altLang="en-US"/>
              <a:t>加密后，用（上次</a:t>
            </a:r>
            <a:r>
              <a:rPr lang="zh-CN" altLang="en-US"/>
              <a:t>的）嘴唇信号提取的特征进行签名（二次</a:t>
            </a:r>
            <a:r>
              <a:rPr lang="zh-CN" altLang="en-US"/>
              <a:t>加密）</a:t>
            </a:r>
            <a:endParaRPr lang="zh-CN" altLang="en-US"/>
          </a:p>
          <a:p>
            <a:r>
              <a:rPr lang="en-US" altLang="zh-CN"/>
              <a:t>3.</a:t>
            </a:r>
            <a:r>
              <a:rPr lang="zh-CN" altLang="en-US"/>
              <a:t>接收方用（上次的）嘴唇信号特征进行解密，然后用</a:t>
            </a:r>
            <a:r>
              <a:rPr lang="en-US" altLang="zh-CN"/>
              <a:t>KDF</a:t>
            </a:r>
            <a:r>
              <a:rPr lang="zh-CN" altLang="en-US"/>
              <a:t>解密，并更新发送者的嘴唇信号</a:t>
            </a:r>
            <a:r>
              <a:rPr lang="zh-CN" altLang="en-US"/>
              <a:t>特征</a:t>
            </a:r>
            <a:endParaRPr lang="zh-CN" altLang="en-US"/>
          </a:p>
          <a:p>
            <a:r>
              <a:rPr lang="en-US" altLang="zh-CN"/>
              <a:t>4.</a:t>
            </a:r>
            <a:r>
              <a:rPr lang="zh-CN" altLang="en-US"/>
              <a:t>生成盐和二次加密密钥：将特征矩阵作为输入，使用SHA-256哈希算法生成一个哈希值，然后将其转换为十六进制格式。最后，将这个十六进制字符串截取前128位作为盐，后</a:t>
            </a:r>
            <a:r>
              <a:rPr lang="en-US" altLang="zh-CN"/>
              <a:t>128</a:t>
            </a:r>
            <a:r>
              <a:rPr lang="zh-CN" altLang="en-US"/>
              <a:t>位作为</a:t>
            </a:r>
            <a:r>
              <a:rPr lang="zh-CN" altLang="en-US"/>
              <a:t>密钥。</a:t>
            </a:r>
            <a:endParaRPr lang="zh-CN" altLang="en-US"/>
          </a:p>
        </p:txBody>
      </p:sp>
      <mc:AlternateContent xmlns:mc="http://schemas.openxmlformats.org/markup-compatibility/2006" xmlns:p14="http://schemas.microsoft.com/office/powerpoint/2010/main">
        <mc:Choice Requires="p14">
          <p:contentPart r:id="rId3" p14:bwMode="auto">
            <p14:nvContentPartPr>
              <p14:cNvPr id="9" name="墨迹 8"/>
              <p14:cNvContentPartPr/>
              <p14:nvPr/>
            </p14:nvContentPartPr>
            <p14:xfrm>
              <a:off x="5823585" y="3546475"/>
              <a:ext cx="652145" cy="358140"/>
            </p14:xfrm>
          </p:contentPart>
        </mc:Choice>
        <mc:Fallback xmlns="">
          <p:pic>
            <p:nvPicPr>
              <p:cNvPr id="9" name="墨迹 8"/>
            </p:nvPicPr>
            <p:blipFill>
              <a:blip r:embed="rId4"/>
            </p:blipFill>
            <p:spPr>
              <a:xfrm>
                <a:off x="5823585" y="3546475"/>
                <a:ext cx="652145" cy="358140"/>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10" name="墨迹 9"/>
              <p14:cNvContentPartPr/>
              <p14:nvPr/>
            </p14:nvContentPartPr>
            <p14:xfrm>
              <a:off x="5868035" y="3629025"/>
              <a:ext cx="552450" cy="275590"/>
            </p14:xfrm>
          </p:contentPart>
        </mc:Choice>
        <mc:Fallback xmlns="">
          <p:pic>
            <p:nvPicPr>
              <p:cNvPr id="10" name="墨迹 9"/>
            </p:nvPicPr>
            <p:blipFill>
              <a:blip r:embed="rId6"/>
            </p:blipFill>
            <p:spPr>
              <a:xfrm>
                <a:off x="5868035" y="3629025"/>
                <a:ext cx="552450" cy="275590"/>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13" name="墨迹 12"/>
              <p14:cNvContentPartPr/>
              <p14:nvPr/>
            </p14:nvContentPartPr>
            <p14:xfrm>
              <a:off x="4124325" y="3470275"/>
              <a:ext cx="1183640" cy="596900"/>
            </p14:xfrm>
          </p:contentPart>
        </mc:Choice>
        <mc:Fallback xmlns="">
          <p:pic>
            <p:nvPicPr>
              <p:cNvPr id="13" name="墨迹 12"/>
            </p:nvPicPr>
            <p:blipFill>
              <a:blip r:embed="rId8"/>
            </p:blipFill>
            <p:spPr>
              <a:xfrm>
                <a:off x="4124325" y="3470275"/>
                <a:ext cx="1183640" cy="596900"/>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14" name="墨迹 13"/>
              <p14:cNvContentPartPr/>
              <p14:nvPr/>
            </p14:nvContentPartPr>
            <p14:xfrm>
              <a:off x="9744075" y="5785485"/>
              <a:ext cx="953135" cy="679450"/>
            </p14:xfrm>
          </p:contentPart>
        </mc:Choice>
        <mc:Fallback xmlns="">
          <p:pic>
            <p:nvPicPr>
              <p:cNvPr id="14" name="墨迹 13"/>
            </p:nvPicPr>
            <p:blipFill>
              <a:blip r:embed="rId10"/>
            </p:blipFill>
            <p:spPr>
              <a:xfrm>
                <a:off x="9744075" y="5785485"/>
                <a:ext cx="953135" cy="679450"/>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5" name="墨迹 14"/>
              <p14:cNvContentPartPr/>
              <p14:nvPr/>
            </p14:nvContentPartPr>
            <p14:xfrm>
              <a:off x="9744075" y="4959350"/>
              <a:ext cx="822960" cy="826135"/>
            </p14:xfrm>
          </p:contentPart>
        </mc:Choice>
        <mc:Fallback xmlns="">
          <p:pic>
            <p:nvPicPr>
              <p:cNvPr id="15" name="墨迹 14"/>
            </p:nvPicPr>
            <p:blipFill>
              <a:blip r:embed="rId12"/>
            </p:blipFill>
            <p:spPr>
              <a:xfrm>
                <a:off x="9744075" y="4959350"/>
                <a:ext cx="822960" cy="826135"/>
              </a:xfrm>
              <a:prstGeom prst="rect"/>
            </p:spPr>
          </p:pic>
        </mc:Fallback>
      </mc:AlternateContent>
      <p:sp>
        <p:nvSpPr>
          <p:cNvPr id="16" name="文本框 15"/>
          <p:cNvSpPr txBox="1"/>
          <p:nvPr/>
        </p:nvSpPr>
        <p:spPr>
          <a:xfrm>
            <a:off x="4176395" y="2853690"/>
            <a:ext cx="1162685" cy="575310"/>
          </a:xfrm>
          <a:prstGeom prst="rect">
            <a:avLst/>
          </a:prstGeom>
          <a:noFill/>
        </p:spPr>
        <p:txBody>
          <a:bodyPr wrap="square" rtlCol="0">
            <a:noAutofit/>
          </a:bodyPr>
          <a:p>
            <a:r>
              <a:rPr lang="zh-CN" altLang="en-US"/>
              <a:t>嘴唇信号验证</a:t>
            </a:r>
            <a:r>
              <a:rPr lang="zh-CN" altLang="en-US"/>
              <a:t>本人</a:t>
            </a:r>
            <a:endParaRPr lang="zh-CN" altLang="en-US"/>
          </a:p>
        </p:txBody>
      </p:sp>
      <p:sp>
        <p:nvSpPr>
          <p:cNvPr id="17" name="文本框 16"/>
          <p:cNvSpPr txBox="1"/>
          <p:nvPr/>
        </p:nvSpPr>
        <p:spPr>
          <a:xfrm>
            <a:off x="6475730" y="4220210"/>
            <a:ext cx="2115185" cy="328295"/>
          </a:xfrm>
          <a:prstGeom prst="rect">
            <a:avLst/>
          </a:prstGeom>
          <a:noFill/>
        </p:spPr>
        <p:txBody>
          <a:bodyPr wrap="square" rtlCol="0">
            <a:noAutofit/>
          </a:bodyPr>
          <a:p>
            <a:r>
              <a:rPr lang="zh-CN" altLang="en-US"/>
              <a:t>嘴唇信号</a:t>
            </a:r>
            <a:r>
              <a:rPr lang="zh-CN" altLang="en-US"/>
              <a:t>特征加密</a:t>
            </a:r>
            <a:endParaRPr lang="zh-CN" altLang="en-US"/>
          </a:p>
        </p:txBody>
      </p:sp>
      <p:sp>
        <p:nvSpPr>
          <p:cNvPr id="18" name="文本框 17"/>
          <p:cNvSpPr txBox="1"/>
          <p:nvPr/>
        </p:nvSpPr>
        <p:spPr>
          <a:xfrm>
            <a:off x="10315575" y="5352415"/>
            <a:ext cx="1830705" cy="645160"/>
          </a:xfrm>
          <a:prstGeom prst="rect">
            <a:avLst/>
          </a:prstGeom>
          <a:noFill/>
        </p:spPr>
        <p:txBody>
          <a:bodyPr wrap="square" rtlCol="0">
            <a:spAutoFit/>
          </a:bodyPr>
          <a:p>
            <a:r>
              <a:rPr lang="zh-CN" altLang="en-US"/>
              <a:t>生成盐和密钥（</a:t>
            </a:r>
            <a:r>
              <a:rPr lang="zh-CN" altLang="en-US"/>
              <a:t>下一次）</a:t>
            </a:r>
            <a:endParaRPr lang="zh-CN" altLang="en-US"/>
          </a:p>
        </p:txBody>
      </p:sp>
      <mc:AlternateContent xmlns:mc="http://schemas.openxmlformats.org/markup-compatibility/2006" xmlns:p14="http://schemas.microsoft.com/office/powerpoint/2010/main">
        <mc:Choice Requires="p14">
          <p:contentPart r:id="rId13" p14:bwMode="auto">
            <p14:nvContentPartPr>
              <p14:cNvPr id="19" name="墨迹 18"/>
              <p14:cNvContentPartPr/>
              <p14:nvPr/>
            </p14:nvContentPartPr>
            <p14:xfrm>
              <a:off x="904240" y="4349750"/>
              <a:ext cx="3458845" cy="367665"/>
            </p14:xfrm>
          </p:contentPart>
        </mc:Choice>
        <mc:Fallback xmlns="">
          <p:pic>
            <p:nvPicPr>
              <p:cNvPr id="19" name="墨迹 18"/>
            </p:nvPicPr>
            <p:blipFill>
              <a:blip r:embed="rId14"/>
            </p:blipFill>
            <p:spPr>
              <a:xfrm>
                <a:off x="904240" y="4349750"/>
                <a:ext cx="3458845" cy="367665"/>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20" name="墨迹 19"/>
              <p14:cNvContentPartPr/>
              <p14:nvPr/>
            </p14:nvContentPartPr>
            <p14:xfrm>
              <a:off x="969010" y="4284980"/>
              <a:ext cx="3229610" cy="358140"/>
            </p14:xfrm>
          </p:contentPart>
        </mc:Choice>
        <mc:Fallback xmlns="">
          <p:pic>
            <p:nvPicPr>
              <p:cNvPr id="20" name="墨迹 19"/>
            </p:nvPicPr>
            <p:blipFill>
              <a:blip r:embed="rId16"/>
            </p:blipFill>
            <p:spPr>
              <a:xfrm>
                <a:off x="969010" y="4284980"/>
                <a:ext cx="3229610" cy="358140"/>
              </a:xfrm>
              <a:prstGeom prst="rect"/>
            </p:spPr>
          </p:pic>
        </mc:Fallback>
      </mc:AlternateContent>
      <mc:AlternateContent xmlns:mc="http://schemas.openxmlformats.org/markup-compatibility/2006" xmlns:p14="http://schemas.microsoft.com/office/powerpoint/2010/main">
        <mc:Choice Requires="p14">
          <p:contentPart r:id="rId17" p14:bwMode="auto">
            <p14:nvContentPartPr>
              <p14:cNvPr id="21" name="墨迹 20"/>
              <p14:cNvContentPartPr/>
              <p14:nvPr/>
            </p14:nvContentPartPr>
            <p14:xfrm>
              <a:off x="2143125" y="5461000"/>
              <a:ext cx="2687955" cy="202565"/>
            </p14:xfrm>
          </p:contentPart>
        </mc:Choice>
        <mc:Fallback xmlns="">
          <p:pic>
            <p:nvPicPr>
              <p:cNvPr id="21" name="墨迹 20"/>
            </p:nvPicPr>
            <p:blipFill>
              <a:blip r:embed="rId18"/>
            </p:blipFill>
            <p:spPr>
              <a:xfrm>
                <a:off x="2143125" y="5461000"/>
                <a:ext cx="2687955" cy="202565"/>
              </a:xfrm>
              <a:prstGeom prst="rect"/>
            </p:spPr>
          </p:pic>
        </mc:Fallback>
      </mc:AlternateContent>
      <mc:AlternateContent xmlns:mc="http://schemas.openxmlformats.org/markup-compatibility/2006" xmlns:p14="http://schemas.microsoft.com/office/powerpoint/2010/main">
        <mc:Choice Requires="p14">
          <p:contentPart r:id="rId19" p14:bwMode="auto">
            <p14:nvContentPartPr>
              <p14:cNvPr id="22" name="墨迹 21"/>
              <p14:cNvContentPartPr/>
              <p14:nvPr/>
            </p14:nvContentPartPr>
            <p14:xfrm>
              <a:off x="2337435" y="5445125"/>
              <a:ext cx="2146300" cy="340360"/>
            </p14:xfrm>
          </p:contentPart>
        </mc:Choice>
        <mc:Fallback xmlns="">
          <p:pic>
            <p:nvPicPr>
              <p:cNvPr id="22" name="墨迹 21"/>
            </p:nvPicPr>
            <p:blipFill>
              <a:blip r:embed="rId20"/>
            </p:blipFill>
            <p:spPr>
              <a:xfrm>
                <a:off x="2337435" y="5445125"/>
                <a:ext cx="2146300" cy="340360"/>
              </a:xfrm>
              <a:prstGeom prst="rect"/>
            </p:spPr>
          </p:pic>
        </mc:Fallback>
      </mc:AlternateContent>
      <p:sp>
        <p:nvSpPr>
          <p:cNvPr id="23" name="文本框 22"/>
          <p:cNvSpPr txBox="1"/>
          <p:nvPr/>
        </p:nvSpPr>
        <p:spPr>
          <a:xfrm>
            <a:off x="623570" y="4860925"/>
            <a:ext cx="3939540" cy="575310"/>
          </a:xfrm>
          <a:prstGeom prst="rect">
            <a:avLst/>
          </a:prstGeom>
          <a:noFill/>
        </p:spPr>
        <p:txBody>
          <a:bodyPr wrap="square" rtlCol="0">
            <a:noAutofit/>
          </a:bodyPr>
          <a:p>
            <a:r>
              <a:rPr lang="en-US" altLang="zh-CN"/>
              <a:t>B,C,D</a:t>
            </a:r>
            <a:r>
              <a:rPr lang="zh-CN" altLang="en-US"/>
              <a:t>上一次发送的嘴唇信号提取的</a:t>
            </a:r>
            <a:r>
              <a:rPr lang="zh-CN" altLang="en-US"/>
              <a:t>特征</a:t>
            </a:r>
            <a:endParaRPr lang="zh-CN" altLang="en-US"/>
          </a:p>
        </p:txBody>
      </p:sp>
      <p:sp>
        <p:nvSpPr>
          <p:cNvPr id="3" name="文本框 2"/>
          <p:cNvSpPr txBox="1"/>
          <p:nvPr>
            <p:custDataLst>
              <p:tags r:id="rId21"/>
            </p:custDataLst>
          </p:nvPr>
        </p:nvSpPr>
        <p:spPr>
          <a:xfrm>
            <a:off x="452120" y="197485"/>
            <a:ext cx="3971290" cy="460375"/>
          </a:xfrm>
          <a:prstGeom prst="rect">
            <a:avLst/>
          </a:prstGeom>
          <a:noFill/>
        </p:spPr>
        <p:txBody>
          <a:bodyPr wrap="square" rtlCol="0">
            <a:spAutoFit/>
          </a:bodyPr>
          <a:p>
            <a:r>
              <a:rPr lang="zh-CN" altLang="en-US" sz="2400" b="1"/>
              <a:t>改进</a:t>
            </a:r>
            <a:r>
              <a:rPr lang="zh-CN" altLang="en-US" sz="2400" b="1"/>
              <a:t>方案</a:t>
            </a:r>
            <a:endParaRPr lang="zh-CN" altLang="en-US" sz="2400" b="1"/>
          </a:p>
        </p:txBody>
      </p:sp>
    </p:spTree>
    <p:custDataLst>
      <p:tags r:id="rId2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596265" y="1463675"/>
            <a:ext cx="11419840" cy="2584450"/>
          </a:xfrm>
          <a:prstGeom prst="rect">
            <a:avLst/>
          </a:prstGeom>
          <a:noFill/>
        </p:spPr>
        <p:txBody>
          <a:bodyPr wrap="square" rtlCol="0">
            <a:spAutoFit/>
          </a:bodyPr>
          <a:p>
            <a:endParaRPr lang="zh-CN" altLang="en-US"/>
          </a:p>
          <a:p>
            <a:r>
              <a:rPr lang="en-US" altLang="zh-CN"/>
              <a:t>1.</a:t>
            </a:r>
            <a:r>
              <a:rPr lang="zh-CN" altLang="en-US"/>
              <a:t>传输的语音可以同时包含声音信息和嘴唇信息，省去了</a:t>
            </a:r>
            <a:r>
              <a:rPr lang="en-US" altLang="zh-CN">
                <a:sym typeface="+mn-ea"/>
              </a:rPr>
              <a:t>Curve25519</a:t>
            </a:r>
            <a:r>
              <a:rPr lang="zh-CN" altLang="en-US">
                <a:sym typeface="+mn-ea"/>
              </a:rPr>
              <a:t>大量的传输与计算，大大降低了服务器的</a:t>
            </a:r>
            <a:r>
              <a:rPr lang="zh-CN" altLang="en-US">
                <a:sym typeface="+mn-ea"/>
              </a:rPr>
              <a:t>收发压力</a:t>
            </a:r>
            <a:endParaRPr lang="zh-CN" altLang="en-US"/>
          </a:p>
          <a:p>
            <a:endParaRPr lang="zh-CN" altLang="en-US"/>
          </a:p>
          <a:p>
            <a:r>
              <a:rPr lang="en-US" altLang="zh-CN">
                <a:sym typeface="+mn-ea"/>
              </a:rPr>
              <a:t>2.</a:t>
            </a:r>
            <a:r>
              <a:rPr lang="zh-CN" altLang="en-US">
                <a:sym typeface="+mn-ea"/>
              </a:rPr>
              <a:t>之前的设计仅有端到端安全，拓展了人到端安全</a:t>
            </a:r>
            <a:endParaRPr lang="zh-CN" altLang="en-US">
              <a:sym typeface="+mn-ea"/>
            </a:endParaRPr>
          </a:p>
          <a:p>
            <a:endParaRPr lang="zh-CN" altLang="en-US">
              <a:sym typeface="+mn-ea"/>
            </a:endParaRPr>
          </a:p>
          <a:p>
            <a:r>
              <a:rPr lang="en-US" altLang="zh-CN">
                <a:sym typeface="+mn-ea"/>
              </a:rPr>
              <a:t>3.</a:t>
            </a:r>
            <a:r>
              <a:rPr lang="zh-CN" altLang="en-US">
                <a:sym typeface="+mn-ea"/>
              </a:rPr>
              <a:t>人要说什么话不固定，嘴唇信号具有随机性，也具有保密性（群聊外的人</a:t>
            </a:r>
            <a:r>
              <a:rPr lang="zh-CN" altLang="en-US">
                <a:sym typeface="+mn-ea"/>
              </a:rPr>
              <a:t>收不到），满足作为盐的需求</a:t>
            </a:r>
            <a:endParaRPr lang="zh-CN" altLang="en-US"/>
          </a:p>
          <a:p>
            <a:endParaRPr lang="zh-CN" altLang="en-US"/>
          </a:p>
          <a:p>
            <a:r>
              <a:rPr lang="en-US" altLang="zh-CN"/>
              <a:t>4.</a:t>
            </a:r>
            <a:r>
              <a:rPr lang="zh-CN" altLang="en-US"/>
              <a:t>本质上就是嘴唇信号把传消息和协商盐和新密钥合成了一步来优化</a:t>
            </a:r>
            <a:r>
              <a:rPr lang="zh-CN" altLang="en-US"/>
              <a:t>效率</a:t>
            </a:r>
            <a:endParaRPr lang="zh-CN" altLang="en-US"/>
          </a:p>
        </p:txBody>
      </p:sp>
      <p:sp>
        <p:nvSpPr>
          <p:cNvPr id="2" name="文本框 1"/>
          <p:cNvSpPr txBox="1"/>
          <p:nvPr>
            <p:custDataLst>
              <p:tags r:id="rId1"/>
            </p:custDataLst>
          </p:nvPr>
        </p:nvSpPr>
        <p:spPr>
          <a:xfrm>
            <a:off x="853440" y="382905"/>
            <a:ext cx="3971290" cy="460375"/>
          </a:xfrm>
          <a:prstGeom prst="rect">
            <a:avLst/>
          </a:prstGeom>
          <a:noFill/>
        </p:spPr>
        <p:txBody>
          <a:bodyPr wrap="square" rtlCol="0">
            <a:spAutoFit/>
          </a:bodyPr>
          <a:p>
            <a:r>
              <a:rPr lang="zh-CN" altLang="en-US" sz="2400" b="1">
                <a:sym typeface="+mn-ea"/>
              </a:rPr>
              <a:t>嘴唇信号的优势</a:t>
            </a:r>
            <a:endParaRPr lang="zh-CN" altLang="en-US" sz="2400" b="1">
              <a:sym typeface="+mn-ea"/>
            </a:endParaRPr>
          </a:p>
        </p:txBody>
      </p:sp>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98170" y="548005"/>
            <a:ext cx="4453890" cy="460375"/>
          </a:xfrm>
          <a:prstGeom prst="rect">
            <a:avLst/>
          </a:prstGeom>
          <a:noFill/>
        </p:spPr>
        <p:txBody>
          <a:bodyPr wrap="square" rtlCol="0">
            <a:spAutoFit/>
          </a:bodyPr>
          <a:p>
            <a:r>
              <a:rPr lang="zh-CN" altLang="en-US" sz="2400" b="1"/>
              <a:t>提取嘴唇运动特征</a:t>
            </a:r>
            <a:endParaRPr lang="zh-CN" altLang="en-US" sz="2400" b="1"/>
          </a:p>
        </p:txBody>
      </p:sp>
      <p:sp>
        <p:nvSpPr>
          <p:cNvPr id="3" name="文本框 2"/>
          <p:cNvSpPr txBox="1"/>
          <p:nvPr/>
        </p:nvSpPr>
        <p:spPr>
          <a:xfrm>
            <a:off x="1330325" y="1402715"/>
            <a:ext cx="9591675" cy="1568450"/>
          </a:xfrm>
          <a:prstGeom prst="rect">
            <a:avLst/>
          </a:prstGeom>
          <a:noFill/>
        </p:spPr>
        <p:txBody>
          <a:bodyPr wrap="square" rtlCol="0">
            <a:spAutoFit/>
          </a:bodyPr>
          <a:p>
            <a:pPr indent="457200"/>
            <a:r>
              <a:rPr lang="zh-CN" sz="2400"/>
              <a:t>用户</a:t>
            </a:r>
            <a:r>
              <a:rPr sz="2400"/>
              <a:t>的唇部运动在讲话时可以引起声音的多普勒效应。不同用户在讲述相同单词时声音的多普勒频移存在微小差异。我们的动机是利用声音的多普勒效应来捕捉用户讲话唇部的独特行为模式，</a:t>
            </a:r>
            <a:r>
              <a:rPr lang="zh-CN" sz="2400"/>
              <a:t>并利用这个独特的行为模式对声音进行加密。</a:t>
            </a:r>
            <a:endParaRPr lang="zh-CN" sz="24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386080" y="825500"/>
            <a:ext cx="11419840" cy="5908040"/>
          </a:xfrm>
          <a:prstGeom prst="rect">
            <a:avLst/>
          </a:prstGeom>
          <a:noFill/>
        </p:spPr>
        <p:txBody>
          <a:bodyPr wrap="square" rtlCol="0">
            <a:spAutoFit/>
          </a:bodyPr>
          <a:p>
            <a:r>
              <a:rPr lang="zh-CN" altLang="en-US"/>
              <a:t>问题</a:t>
            </a:r>
            <a:r>
              <a:rPr lang="en-US" altLang="zh-CN"/>
              <a:t>1</a:t>
            </a:r>
            <a:r>
              <a:rPr lang="zh-CN" altLang="en-US"/>
              <a:t>：为什么不直接用随机</a:t>
            </a:r>
            <a:r>
              <a:rPr lang="zh-CN" altLang="en-US"/>
              <a:t>数？</a:t>
            </a:r>
            <a:endParaRPr lang="zh-CN" altLang="en-US"/>
          </a:p>
          <a:p>
            <a:endParaRPr lang="zh-CN" altLang="en-US"/>
          </a:p>
          <a:p>
            <a:r>
              <a:rPr lang="zh-CN" altLang="en-US"/>
              <a:t>如果按照这个逻辑，原来使用的</a:t>
            </a:r>
            <a:r>
              <a:rPr lang="en-US" altLang="zh-CN">
                <a:sym typeface="+mn-ea"/>
              </a:rPr>
              <a:t>Curve25519</a:t>
            </a:r>
            <a:r>
              <a:rPr lang="zh-CN" altLang="en-US">
                <a:sym typeface="+mn-ea"/>
              </a:rPr>
              <a:t>函数就没有了意义。如果没有任何保护地从发送方向接受方发送随机数，等于直接传输钥匙，二次加密就没有意义了。二次加密使用上次的嘴唇特征，潜在前提是接受者正确接收并解密了上次的语音，且特征需要多普勒分析才能得出，也增加了安全性。可以理解为，直接用随机数是效率最高但几乎没有安全性的方式，使用</a:t>
            </a:r>
            <a:r>
              <a:rPr lang="en-US" altLang="zh-CN">
                <a:sym typeface="+mn-ea"/>
              </a:rPr>
              <a:t>Curve25519</a:t>
            </a:r>
            <a:r>
              <a:rPr lang="zh-CN" altLang="en-US">
                <a:sym typeface="+mn-ea"/>
              </a:rPr>
              <a:t>函数是安全性最高但没有多人拓展性的方式，而我们的方式在效率和安全上做了平衡。</a:t>
            </a:r>
            <a:endParaRPr lang="zh-CN" altLang="en-US">
              <a:sym typeface="+mn-ea"/>
            </a:endParaRPr>
          </a:p>
          <a:p>
            <a:endParaRPr lang="en-US" altLang="zh-CN">
              <a:sym typeface="+mn-ea"/>
            </a:endParaRPr>
          </a:p>
          <a:p>
            <a:r>
              <a:rPr lang="zh-CN" altLang="en-US">
                <a:sym typeface="+mn-ea"/>
              </a:rPr>
              <a:t>问题</a:t>
            </a:r>
            <a:r>
              <a:rPr lang="en-US" altLang="zh-CN">
                <a:sym typeface="+mn-ea"/>
              </a:rPr>
              <a:t>2</a:t>
            </a:r>
            <a:r>
              <a:rPr lang="zh-CN" altLang="en-US">
                <a:sym typeface="+mn-ea"/>
              </a:rPr>
              <a:t>：为什么不从语音中提取</a:t>
            </a:r>
            <a:r>
              <a:rPr lang="zh-CN" altLang="en-US">
                <a:sym typeface="+mn-ea"/>
              </a:rPr>
              <a:t>特征？</a:t>
            </a:r>
            <a:endParaRPr lang="zh-CN" altLang="en-US">
              <a:sym typeface="+mn-ea"/>
            </a:endParaRPr>
          </a:p>
          <a:p>
            <a:endParaRPr lang="zh-CN" altLang="en-US">
              <a:sym typeface="+mn-ea"/>
            </a:endParaRPr>
          </a:p>
          <a:p>
            <a:r>
              <a:rPr lang="zh-CN" altLang="en-US">
                <a:sym typeface="+mn-ea"/>
              </a:rPr>
              <a:t>结合整套系统来看，通过嘴唇认证本人，完成了系统人到端安全性的完善。但嘴唇认证系统并不是百分百准确率，需要不断提供训练集去学习，所以我们选择传输带嘴唇信息的语音，并随着一个群聊聊天内容的增多，不断提高嘴唇认证要求的相似度。此外，更新</a:t>
            </a:r>
            <a:r>
              <a:rPr lang="en-US" altLang="zh-CN">
                <a:sym typeface="+mn-ea"/>
              </a:rPr>
              <a:t>KDF</a:t>
            </a:r>
            <a:r>
              <a:rPr lang="zh-CN" altLang="en-US">
                <a:sym typeface="+mn-ea"/>
              </a:rPr>
              <a:t>的盐要求具有其具有随机性，恶意者可能通过</a:t>
            </a:r>
            <a:r>
              <a:rPr lang="en-US" altLang="zh-CN">
                <a:sym typeface="+mn-ea"/>
              </a:rPr>
              <a:t>ai</a:t>
            </a:r>
            <a:r>
              <a:rPr lang="zh-CN" altLang="en-US">
                <a:sym typeface="+mn-ea"/>
              </a:rPr>
              <a:t>合成等手段让语音的盐可控，而嘴唇信号更难被生成而</a:t>
            </a:r>
            <a:r>
              <a:rPr lang="zh-CN" altLang="en-US">
                <a:sym typeface="+mn-ea"/>
              </a:rPr>
              <a:t>进行攻击。</a:t>
            </a:r>
            <a:endParaRPr lang="zh-CN" altLang="en-US">
              <a:sym typeface="+mn-ea"/>
            </a:endParaRPr>
          </a:p>
          <a:p>
            <a:endParaRPr lang="zh-CN" altLang="en-US">
              <a:sym typeface="+mn-ea"/>
            </a:endParaRPr>
          </a:p>
          <a:p>
            <a:r>
              <a:rPr lang="zh-CN" altLang="en-US">
                <a:sym typeface="+mn-ea"/>
              </a:rPr>
              <a:t>问题</a:t>
            </a:r>
            <a:r>
              <a:rPr lang="en-US" altLang="zh-CN">
                <a:sym typeface="+mn-ea"/>
              </a:rPr>
              <a:t>3</a:t>
            </a:r>
            <a:r>
              <a:rPr lang="zh-CN" altLang="en-US">
                <a:sym typeface="+mn-ea"/>
              </a:rPr>
              <a:t>：初始的情况怎么</a:t>
            </a:r>
            <a:r>
              <a:rPr lang="zh-CN" altLang="en-US">
                <a:sym typeface="+mn-ea"/>
              </a:rPr>
              <a:t>办？</a:t>
            </a:r>
            <a:endParaRPr lang="zh-CN" altLang="en-US">
              <a:sym typeface="+mn-ea"/>
            </a:endParaRPr>
          </a:p>
          <a:p>
            <a:endParaRPr lang="zh-CN" altLang="en-US">
              <a:sym typeface="+mn-ea"/>
            </a:endParaRPr>
          </a:p>
          <a:p>
            <a:r>
              <a:rPr lang="zh-CN" altLang="en-US">
                <a:sym typeface="+mn-ea"/>
              </a:rPr>
              <a:t>该系统会有一套生成初始</a:t>
            </a:r>
            <a:r>
              <a:rPr lang="en-US" altLang="zh-CN">
                <a:sym typeface="+mn-ea"/>
              </a:rPr>
              <a:t>KDF</a:t>
            </a:r>
            <a:r>
              <a:rPr lang="zh-CN" altLang="en-US">
                <a:sym typeface="+mn-ea"/>
              </a:rPr>
              <a:t>链和二次加密密钥的方式，我们并不改变它。我们改变的是频繁更新的</a:t>
            </a:r>
            <a:r>
              <a:rPr lang="en-US" altLang="zh-CN">
                <a:sym typeface="+mn-ea"/>
              </a:rPr>
              <a:t>KDF</a:t>
            </a:r>
            <a:r>
              <a:rPr lang="zh-CN" altLang="en-US">
                <a:sym typeface="+mn-ea"/>
              </a:rPr>
              <a:t>链和二次加密密钥的刷新方式。初始情况仍照搬原</a:t>
            </a:r>
            <a:r>
              <a:rPr lang="zh-CN" altLang="en-US">
                <a:sym typeface="+mn-ea"/>
              </a:rPr>
              <a:t>系统。</a:t>
            </a:r>
            <a:endParaRPr lang="zh-CN" altLang="en-US">
              <a:sym typeface="+mn-ea"/>
            </a:endParaRPr>
          </a:p>
          <a:p>
            <a:endParaRPr lang="zh-CN" altLang="en-US">
              <a:sym typeface="+mn-ea"/>
            </a:endParaRPr>
          </a:p>
          <a:p>
            <a:endParaRPr lang="zh-CN" altLang="en-US">
              <a:sym typeface="+mn-ea"/>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598170" y="548005"/>
            <a:ext cx="4453890" cy="460375"/>
          </a:xfrm>
          <a:prstGeom prst="rect">
            <a:avLst/>
          </a:prstGeom>
          <a:noFill/>
        </p:spPr>
        <p:txBody>
          <a:bodyPr wrap="square" rtlCol="0">
            <a:spAutoFit/>
          </a:bodyPr>
          <a:p>
            <a:r>
              <a:rPr lang="zh-CN" altLang="en-US" sz="2400" b="1"/>
              <a:t>提取嘴唇运动特征</a:t>
            </a:r>
            <a:endParaRPr lang="zh-CN" altLang="en-US" sz="2400" b="1"/>
          </a:p>
        </p:txBody>
      </p:sp>
      <p:sp>
        <p:nvSpPr>
          <p:cNvPr id="3" name="文本框 2"/>
          <p:cNvSpPr txBox="1"/>
          <p:nvPr/>
        </p:nvSpPr>
        <p:spPr>
          <a:xfrm>
            <a:off x="1330325" y="1402715"/>
            <a:ext cx="9591675" cy="3415030"/>
          </a:xfrm>
          <a:prstGeom prst="rect">
            <a:avLst/>
          </a:prstGeom>
          <a:noFill/>
        </p:spPr>
        <p:txBody>
          <a:bodyPr wrap="square" rtlCol="0">
            <a:spAutoFit/>
          </a:bodyPr>
          <a:p>
            <a:r>
              <a:rPr lang="en-US" altLang="zh-CN"/>
              <a:t>step1: </a:t>
            </a:r>
            <a:r>
              <a:rPr lang="zh-CN" altLang="en-US"/>
              <a:t>生成</a:t>
            </a:r>
            <a:r>
              <a:rPr lang="en-US" altLang="zh-CN"/>
              <a:t>20kHz</a:t>
            </a:r>
            <a:r>
              <a:rPr lang="zh-CN" altLang="en-US"/>
              <a:t>的</a:t>
            </a:r>
            <a:r>
              <a:rPr lang="en-US" altLang="zh-CN"/>
              <a:t>CW</a:t>
            </a:r>
            <a:r>
              <a:rPr lang="zh-CN" altLang="en-US"/>
              <a:t>信号</a:t>
            </a:r>
            <a:endParaRPr lang="zh-CN" altLang="en-US"/>
          </a:p>
          <a:p>
            <a:endParaRPr lang="zh-CN" altLang="en-US"/>
          </a:p>
          <a:p>
            <a:r>
              <a:rPr lang="en-US" altLang="zh-CN"/>
              <a:t>step2: </a:t>
            </a:r>
            <a:r>
              <a:rPr lang="zh-CN" altLang="en-US"/>
              <a:t>利用手机</a:t>
            </a:r>
            <a:r>
              <a:rPr lang="en-US" altLang="zh-CN"/>
              <a:t>扬声器发送CW信号，听筒接收</a:t>
            </a:r>
            <a:r>
              <a:rPr lang="zh-CN" altLang="en-US"/>
              <a:t>返回的声音</a:t>
            </a:r>
            <a:r>
              <a:rPr lang="en-US" altLang="zh-CN"/>
              <a:t>信号</a:t>
            </a:r>
            <a:endParaRPr lang="en-US" altLang="zh-CN"/>
          </a:p>
          <a:p>
            <a:endParaRPr lang="en-US" altLang="zh-CN"/>
          </a:p>
          <a:p>
            <a:r>
              <a:rPr lang="en-US" altLang="zh-CN"/>
              <a:t>step3: </a:t>
            </a:r>
            <a:r>
              <a:rPr lang="zh-CN" altLang="en-US"/>
              <a:t>利用</a:t>
            </a:r>
            <a:r>
              <a:rPr lang="en-US" altLang="zh-CN"/>
              <a:t>FFT</a:t>
            </a:r>
            <a:r>
              <a:rPr lang="zh-CN" altLang="en-US"/>
              <a:t>将原始接收信号转换为频域</a:t>
            </a:r>
            <a:r>
              <a:rPr lang="zh-CN" altLang="en-US"/>
              <a:t>信号</a:t>
            </a:r>
            <a:endParaRPr lang="zh-CN" altLang="en-US"/>
          </a:p>
          <a:p>
            <a:endParaRPr lang="zh-CN" altLang="en-US"/>
          </a:p>
          <a:p>
            <a:r>
              <a:rPr lang="en-US" altLang="zh-CN"/>
              <a:t>step4: </a:t>
            </a:r>
            <a:r>
              <a:rPr lang="zh-CN" altLang="en-US"/>
              <a:t>利用连续时间段内频域信号的差异</a:t>
            </a:r>
            <a:r>
              <a:rPr lang="en-US" altLang="zh-CN"/>
              <a:t>来表示由于唇部运动而引起的多普勒频移</a:t>
            </a:r>
            <a:endParaRPr lang="en-US" altLang="zh-CN"/>
          </a:p>
          <a:p>
            <a:endParaRPr lang="en-US" altLang="zh-CN"/>
          </a:p>
          <a:p>
            <a:r>
              <a:rPr lang="en-US" altLang="zh-CN"/>
              <a:t>step5: </a:t>
            </a:r>
            <a:r>
              <a:rPr lang="zh-CN" altLang="en-US">
                <a:sym typeface="+mn-ea"/>
              </a:rPr>
              <a:t>将嘴唇特征矩阵作为输入，使用SHA-256哈希算法生成一个哈希值，转换后取后</a:t>
            </a:r>
            <a:r>
              <a:rPr lang="en-US" altLang="zh-CN">
                <a:sym typeface="+mn-ea"/>
              </a:rPr>
              <a:t>128</a:t>
            </a:r>
            <a:r>
              <a:rPr lang="zh-CN" altLang="en-US">
                <a:sym typeface="+mn-ea"/>
              </a:rPr>
              <a:t>位作为</a:t>
            </a:r>
            <a:r>
              <a:rPr lang="en-US" altLang="zh-CN">
                <a:sym typeface="+mn-ea"/>
              </a:rPr>
              <a:t>key</a:t>
            </a:r>
            <a:endParaRPr lang="en-US" altLang="zh-CN">
              <a:sym typeface="+mn-ea"/>
            </a:endParaRPr>
          </a:p>
          <a:p>
            <a:endParaRPr lang="en-US" altLang="zh-CN">
              <a:sym typeface="+mn-ea"/>
            </a:endParaRPr>
          </a:p>
          <a:p>
            <a:r>
              <a:rPr lang="en-US" altLang="zh-CN">
                <a:sym typeface="+mn-ea"/>
              </a:rPr>
              <a:t>step6: </a:t>
            </a:r>
            <a:r>
              <a:rPr lang="zh-CN" altLang="en-US">
                <a:sym typeface="+mn-ea"/>
              </a:rPr>
              <a:t>使用</a:t>
            </a:r>
            <a:r>
              <a:rPr lang="en-US" altLang="zh-CN">
                <a:sym typeface="+mn-ea"/>
              </a:rPr>
              <a:t>AES</a:t>
            </a:r>
            <a:r>
              <a:rPr lang="zh-CN" altLang="en-US">
                <a:sym typeface="+mn-ea"/>
              </a:rPr>
              <a:t>算法进行加密</a:t>
            </a:r>
            <a:endParaRPr lang="en-US" altLang="zh-CN">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965450" y="590550"/>
            <a:ext cx="6261100" cy="56769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27_1704267697">
            <a:hlinkClick r:id="" action="ppaction://media"/>
          </p:cNvPr>
          <p:cNvPicPr/>
          <p:nvPr>
            <a:videoFile r:link="rId1"/>
            <p:extLst>
              <p:ext uri="{DAA4B4D4-6D71-4841-9C94-3DE7FCFB9230}">
                <p14:media xmlns:p14="http://schemas.microsoft.com/office/powerpoint/2010/main" r:embed="rId2"/>
              </p:ext>
            </p:extLst>
          </p:nvPr>
        </p:nvPicPr>
        <p:blipFill>
          <a:blip r:embed="rId3"/>
          <a:stretch>
            <a:fillRect/>
          </a:stretch>
        </p:blipFill>
        <p:spPr>
          <a:xfrm>
            <a:off x="4210685" y="155575"/>
            <a:ext cx="3770630" cy="6546215"/>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393700" y="1193800"/>
            <a:ext cx="11404600" cy="44704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p:cNvPicPr>
            <a:picLocks noChangeAspect="1"/>
          </p:cNvPicPr>
          <p:nvPr/>
        </p:nvPicPr>
        <p:blipFill>
          <a:blip r:embed="rId1"/>
          <a:stretch>
            <a:fillRect/>
          </a:stretch>
        </p:blipFill>
        <p:spPr>
          <a:xfrm>
            <a:off x="785495" y="126365"/>
            <a:ext cx="4368165" cy="3302635"/>
          </a:xfrm>
          <a:prstGeom prst="rect">
            <a:avLst/>
          </a:prstGeom>
        </p:spPr>
      </p:pic>
      <p:pic>
        <p:nvPicPr>
          <p:cNvPr id="5" name="图片 4"/>
          <p:cNvPicPr>
            <a:picLocks noChangeAspect="1"/>
          </p:cNvPicPr>
          <p:nvPr/>
        </p:nvPicPr>
        <p:blipFill>
          <a:blip r:embed="rId2"/>
          <a:stretch>
            <a:fillRect/>
          </a:stretch>
        </p:blipFill>
        <p:spPr>
          <a:xfrm>
            <a:off x="6459220" y="135890"/>
            <a:ext cx="4190365" cy="3220085"/>
          </a:xfrm>
          <a:prstGeom prst="rect">
            <a:avLst/>
          </a:prstGeom>
        </p:spPr>
      </p:pic>
      <p:pic>
        <p:nvPicPr>
          <p:cNvPr id="6" name="图片 5"/>
          <p:cNvPicPr>
            <a:picLocks noChangeAspect="1"/>
          </p:cNvPicPr>
          <p:nvPr/>
        </p:nvPicPr>
        <p:blipFill>
          <a:blip r:embed="rId3"/>
          <a:stretch>
            <a:fillRect/>
          </a:stretch>
        </p:blipFill>
        <p:spPr>
          <a:xfrm>
            <a:off x="784860" y="3429000"/>
            <a:ext cx="4368800" cy="3331845"/>
          </a:xfrm>
          <a:prstGeom prst="rect">
            <a:avLst/>
          </a:prstGeom>
        </p:spPr>
      </p:pic>
      <p:pic>
        <p:nvPicPr>
          <p:cNvPr id="7" name="图片 6"/>
          <p:cNvPicPr>
            <a:picLocks noChangeAspect="1"/>
          </p:cNvPicPr>
          <p:nvPr/>
        </p:nvPicPr>
        <p:blipFill>
          <a:blip r:embed="rId4"/>
          <a:stretch>
            <a:fillRect/>
          </a:stretch>
        </p:blipFill>
        <p:spPr>
          <a:xfrm>
            <a:off x="6459220" y="3467100"/>
            <a:ext cx="4196715" cy="322072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369570" y="311150"/>
            <a:ext cx="2510155" cy="460375"/>
          </a:xfrm>
          <a:prstGeom prst="rect">
            <a:avLst/>
          </a:prstGeom>
          <a:noFill/>
        </p:spPr>
        <p:txBody>
          <a:bodyPr wrap="square" rtlCol="0">
            <a:spAutoFit/>
          </a:bodyPr>
          <a:p>
            <a:r>
              <a:rPr lang="zh-CN" altLang="en-US" sz="2400" b="1"/>
              <a:t>二次加密演示</a:t>
            </a:r>
            <a:endParaRPr lang="zh-CN" altLang="en-US" sz="2400" b="1"/>
          </a:p>
        </p:txBody>
      </p:sp>
      <p:pic>
        <p:nvPicPr>
          <p:cNvPr id="5" name="图片 4"/>
          <p:cNvPicPr>
            <a:picLocks noChangeAspect="1"/>
          </p:cNvPicPr>
          <p:nvPr/>
        </p:nvPicPr>
        <p:blipFill>
          <a:blip r:embed="rId1"/>
          <a:stretch>
            <a:fillRect/>
          </a:stretch>
        </p:blipFill>
        <p:spPr>
          <a:xfrm>
            <a:off x="2997835" y="95885"/>
            <a:ext cx="8510905" cy="6666230"/>
          </a:xfrm>
          <a:prstGeom prst="rect">
            <a:avLst/>
          </a:prstGeom>
        </p:spPr>
      </p:pic>
      <p:sp>
        <p:nvSpPr>
          <p:cNvPr id="6" name="文本框 5"/>
          <p:cNvSpPr txBox="1"/>
          <p:nvPr/>
        </p:nvSpPr>
        <p:spPr>
          <a:xfrm>
            <a:off x="708660" y="1782445"/>
            <a:ext cx="2171065" cy="922020"/>
          </a:xfrm>
          <a:prstGeom prst="rect">
            <a:avLst/>
          </a:prstGeom>
          <a:noFill/>
        </p:spPr>
        <p:txBody>
          <a:bodyPr wrap="square" rtlCol="0">
            <a:spAutoFit/>
          </a:bodyPr>
          <a:p>
            <a:r>
              <a:rPr lang="en-US" altLang="zh-CN"/>
              <a:t>1.</a:t>
            </a:r>
            <a:r>
              <a:rPr lang="zh-CN" altLang="en-US"/>
              <a:t>录一段语音，根据嘴唇</a:t>
            </a:r>
            <a:r>
              <a:rPr lang="zh-CN" altLang="en-US"/>
              <a:t>信号分析出多普勒频谱</a:t>
            </a:r>
            <a:r>
              <a:rPr lang="zh-CN" altLang="en-US"/>
              <a:t>图</a:t>
            </a:r>
            <a:endParaRPr lang="zh-CN" alt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575310" y="372745"/>
            <a:ext cx="2531110" cy="460375"/>
          </a:xfrm>
          <a:prstGeom prst="rect">
            <a:avLst/>
          </a:prstGeom>
          <a:noFill/>
        </p:spPr>
        <p:txBody>
          <a:bodyPr wrap="square" rtlCol="0">
            <a:spAutoFit/>
          </a:bodyPr>
          <a:p>
            <a:r>
              <a:rPr lang="zh-CN" altLang="en-US" sz="2400" b="1"/>
              <a:t>二次加密演示</a:t>
            </a:r>
            <a:endParaRPr lang="zh-CN" altLang="en-US" sz="2400" b="1"/>
          </a:p>
        </p:txBody>
      </p:sp>
      <p:pic>
        <p:nvPicPr>
          <p:cNvPr id="4" name="图片 3"/>
          <p:cNvPicPr>
            <a:picLocks noChangeAspect="1"/>
          </p:cNvPicPr>
          <p:nvPr>
            <p:custDataLst>
              <p:tags r:id="rId1"/>
            </p:custDataLst>
          </p:nvPr>
        </p:nvPicPr>
        <p:blipFill>
          <a:blip r:embed="rId2"/>
          <a:stretch>
            <a:fillRect/>
          </a:stretch>
        </p:blipFill>
        <p:spPr>
          <a:xfrm>
            <a:off x="4450080" y="949960"/>
            <a:ext cx="6583045" cy="5363845"/>
          </a:xfrm>
          <a:prstGeom prst="rect">
            <a:avLst/>
          </a:prstGeom>
        </p:spPr>
      </p:pic>
      <p:sp>
        <p:nvSpPr>
          <p:cNvPr id="2" name="文本框 1"/>
          <p:cNvSpPr txBox="1"/>
          <p:nvPr/>
        </p:nvSpPr>
        <p:spPr>
          <a:xfrm>
            <a:off x="374650" y="1473200"/>
            <a:ext cx="2932430" cy="1476375"/>
          </a:xfrm>
          <a:prstGeom prst="rect">
            <a:avLst/>
          </a:prstGeom>
          <a:noFill/>
        </p:spPr>
        <p:txBody>
          <a:bodyPr wrap="square" rtlCol="0">
            <a:spAutoFit/>
          </a:bodyPr>
          <a:p>
            <a:r>
              <a:rPr lang="en-US" altLang="zh-CN"/>
              <a:t>2.</a:t>
            </a:r>
            <a:r>
              <a:rPr lang="zh-CN" altLang="en-US">
                <a:sym typeface="+mn-ea"/>
              </a:rPr>
              <a:t>将特征矩阵作为输入，使用SHA-256哈希算法生成一个哈希值，然后将其转换为十六进制格式。取后</a:t>
            </a:r>
            <a:r>
              <a:rPr lang="en-US" altLang="zh-CN">
                <a:sym typeface="+mn-ea"/>
              </a:rPr>
              <a:t>128</a:t>
            </a:r>
            <a:r>
              <a:rPr lang="zh-CN" altLang="en-US">
                <a:sym typeface="+mn-ea"/>
              </a:rPr>
              <a:t>位作为</a:t>
            </a:r>
            <a:r>
              <a:rPr lang="en-US" altLang="zh-CN">
                <a:sym typeface="+mn-ea"/>
              </a:rPr>
              <a:t>key</a:t>
            </a:r>
            <a:endParaRPr lang="en-US" altLang="zh-CN">
              <a:sym typeface="+mn-ea"/>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wm#"/>
  <p:tag name="KSO_WM_TEMPLATE_CATEGORY" val="custom"/>
  <p:tag name="KSO_WM_TEMPLATE_INDEX" val="20205081"/>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wm#"/>
  <p:tag name="KSO_WM_TEMPLATE_CATEGORY" val="custom"/>
  <p:tag name="KSO_WM_TEMPLATE_INDEX" val="20205081"/>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wm#"/>
  <p:tag name="KSO_WM_TEMPLATE_CATEGORY" val="custom"/>
  <p:tag name="KSO_WM_TEMPLATE_INDEX" val="20205081"/>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wm#"/>
  <p:tag name="KSO_WM_TEMPLATE_CATEGORY" val="custom"/>
  <p:tag name="KSO_WM_TEMPLATE_INDEX" val="20205081"/>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wm#"/>
  <p:tag name="KSO_WM_TEMPLATE_CATEGORY" val="custom"/>
  <p:tag name="KSO_WM_TEMPLATE_INDEX" val="20205081"/>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wm#"/>
  <p:tag name="KSO_WM_TEMPLATE_CATEGORY" val="custom"/>
  <p:tag name="KSO_WM_TEMPLATE_INDEX" val="20205081"/>
</p:tagLst>
</file>

<file path=ppt/tags/tag24.xml><?xml version="1.0" encoding="utf-8"?>
<p:tagLst xmlns:p="http://schemas.openxmlformats.org/presentationml/2006/main">
  <p:tag name="KSO_WM_BEAUTIFY_FLAG" val="#wm#"/>
  <p:tag name="KSO_WM_TEMPLATE_CATEGORY" val="custom"/>
  <p:tag name="KSO_WM_TEMPLATE_INDEX" val="20205081"/>
</p:tagLst>
</file>

<file path=ppt/tags/tag25.xml><?xml version="1.0" encoding="utf-8"?>
<p:tagLst xmlns:p="http://schemas.openxmlformats.org/presentationml/2006/main">
  <p:tag name="commondata" val="eyJoZGlkIjoiMTNlZWY0NGMyMDFiZjcwYjhkZDE2YjRiODE0NDQxZDEifQ=="/>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WPS">
  <a:themeElements>
    <a:clrScheme name="WPS">
      <a:dk1>
        <a:sysClr val="windowText" lastClr="000000"/>
      </a:dk1>
      <a:lt1>
        <a:sysClr val="window" lastClr="FFFFFF"/>
      </a:lt1>
      <a:dk2>
        <a:srgbClr val="0F1423"/>
      </a:dk2>
      <a:lt2>
        <a:srgbClr val="FFFFFF"/>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Calibri"/>
        <a:ea typeface="宋体"/>
        <a:cs typeface=""/>
      </a:majorFont>
      <a:minorFont>
        <a:latin typeface="Calibri"/>
        <a:ea typeface="宋体"/>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2446</Words>
  <Application>WPS 演示</Application>
  <PresentationFormat>宽屏</PresentationFormat>
  <Paragraphs>142</Paragraphs>
  <Slides>20</Slides>
  <Notes>1</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20</vt:i4>
      </vt:variant>
    </vt:vector>
  </HeadingPairs>
  <TitlesOfParts>
    <vt:vector size="27" baseType="lpstr">
      <vt:lpstr>Arial</vt:lpstr>
      <vt:lpstr>宋体</vt:lpstr>
      <vt:lpstr>Wingdings</vt:lpstr>
      <vt:lpstr>Calibri</vt:lpstr>
      <vt:lpstr>微软雅黑</vt:lpstr>
      <vt:lpstr>Arial Unicode MS</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不•二～神尿</cp:lastModifiedBy>
  <cp:revision>41</cp:revision>
  <dcterms:created xsi:type="dcterms:W3CDTF">2024-01-03T07:43:00Z</dcterms:created>
  <dcterms:modified xsi:type="dcterms:W3CDTF">2024-01-04T11:21:55Z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2052-12.1.0.16120</vt:lpwstr>
  </property>
  <property fmtid="{D5CDD505-2E9C-101B-9397-08002B2CF9AE}" pid="3" name="ICV">
    <vt:lpwstr>EA10AACA68C749BAB7CA7D77279A25FE_13</vt:lpwstr>
  </property>
</Properties>
</file>

<file path=docProps/thumbnail.jpeg>
</file>